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handoutMasterIdLst>
    <p:handoutMasterId r:id="rId83"/>
  </p:handoutMasterIdLst>
  <p:sldIdLst>
    <p:sldId id="353" r:id="rId2"/>
    <p:sldId id="487" r:id="rId3"/>
    <p:sldId id="407" r:id="rId4"/>
    <p:sldId id="273" r:id="rId5"/>
    <p:sldId id="347" r:id="rId6"/>
    <p:sldId id="345" r:id="rId7"/>
    <p:sldId id="346" r:id="rId8"/>
    <p:sldId id="406" r:id="rId9"/>
    <p:sldId id="494" r:id="rId10"/>
    <p:sldId id="493" r:id="rId11"/>
    <p:sldId id="495" r:id="rId12"/>
    <p:sldId id="496" r:id="rId13"/>
    <p:sldId id="356" r:id="rId14"/>
    <p:sldId id="497" r:id="rId15"/>
    <p:sldId id="499" r:id="rId16"/>
    <p:sldId id="361" r:id="rId17"/>
    <p:sldId id="373" r:id="rId18"/>
    <p:sldId id="371" r:id="rId19"/>
    <p:sldId id="330" r:id="rId20"/>
    <p:sldId id="501" r:id="rId21"/>
    <p:sldId id="389" r:id="rId22"/>
    <p:sldId id="390" r:id="rId23"/>
    <p:sldId id="391" r:id="rId24"/>
    <p:sldId id="392" r:id="rId25"/>
    <p:sldId id="397" r:id="rId26"/>
    <p:sldId id="278" r:id="rId27"/>
    <p:sldId id="279" r:id="rId28"/>
    <p:sldId id="334" r:id="rId29"/>
    <p:sldId id="335" r:id="rId30"/>
    <p:sldId id="336" r:id="rId31"/>
    <p:sldId id="337" r:id="rId32"/>
    <p:sldId id="349" r:id="rId33"/>
    <p:sldId id="502" r:id="rId34"/>
    <p:sldId id="503" r:id="rId35"/>
    <p:sldId id="504" r:id="rId36"/>
    <p:sldId id="505" r:id="rId37"/>
    <p:sldId id="409" r:id="rId38"/>
    <p:sldId id="411" r:id="rId39"/>
    <p:sldId id="413" r:id="rId40"/>
    <p:sldId id="416" r:id="rId41"/>
    <p:sldId id="509" r:id="rId42"/>
    <p:sldId id="507" r:id="rId43"/>
    <p:sldId id="417" r:id="rId44"/>
    <p:sldId id="418" r:id="rId45"/>
    <p:sldId id="506" r:id="rId46"/>
    <p:sldId id="419" r:id="rId47"/>
    <p:sldId id="420" r:id="rId48"/>
    <p:sldId id="421" r:id="rId49"/>
    <p:sldId id="422" r:id="rId50"/>
    <p:sldId id="423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508" r:id="rId59"/>
    <p:sldId id="439" r:id="rId60"/>
    <p:sldId id="510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516" r:id="rId74"/>
    <p:sldId id="517" r:id="rId75"/>
    <p:sldId id="518" r:id="rId76"/>
    <p:sldId id="519" r:id="rId77"/>
    <p:sldId id="520" r:id="rId78"/>
    <p:sldId id="521" r:id="rId79"/>
    <p:sldId id="522" r:id="rId80"/>
    <p:sldId id="523" r:id="rId81"/>
    <p:sldId id="524" r:id="rId8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4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Población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7632</c:v>
                </c:pt>
                <c:pt idx="1">
                  <c:v>8672</c:v>
                </c:pt>
                <c:pt idx="2">
                  <c:v>9932</c:v>
                </c:pt>
                <c:pt idx="3">
                  <c:v>11468</c:v>
                </c:pt>
                <c:pt idx="4">
                  <c:v>13195</c:v>
                </c:pt>
                <c:pt idx="5">
                  <c:v>15164</c:v>
                </c:pt>
                <c:pt idx="6">
                  <c:v>17329</c:v>
                </c:pt>
                <c:pt idx="7">
                  <c:v>19525</c:v>
                </c:pt>
                <c:pt idx="8">
                  <c:v>21772</c:v>
                </c:pt>
                <c:pt idx="9">
                  <c:v>23939</c:v>
                </c:pt>
                <c:pt idx="10">
                  <c:v>26000</c:v>
                </c:pt>
                <c:pt idx="11">
                  <c:v>27723</c:v>
                </c:pt>
                <c:pt idx="12">
                  <c:v>29263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 Proyectada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2">
                  <c:v>29263</c:v>
                </c:pt>
                <c:pt idx="13">
                  <c:v>31161</c:v>
                </c:pt>
                <c:pt idx="14">
                  <c:v>33079</c:v>
                </c:pt>
                <c:pt idx="15">
                  <c:v>34877</c:v>
                </c:pt>
                <c:pt idx="16">
                  <c:v>36514</c:v>
                </c:pt>
                <c:pt idx="17">
                  <c:v>37966</c:v>
                </c:pt>
                <c:pt idx="18">
                  <c:v>39220</c:v>
                </c:pt>
                <c:pt idx="19">
                  <c:v>40265</c:v>
                </c:pt>
                <c:pt idx="20">
                  <c:v>41084</c:v>
                </c:pt>
                <c:pt idx="21">
                  <c:v>41693</c:v>
                </c:pt>
                <c:pt idx="22">
                  <c:v>42090</c:v>
                </c:pt>
                <c:pt idx="23">
                  <c:v>42281</c:v>
                </c:pt>
                <c:pt idx="24">
                  <c:v>42284</c:v>
                </c:pt>
                <c:pt idx="25">
                  <c:v>42123</c:v>
                </c:pt>
                <c:pt idx="26">
                  <c:v>41821</c:v>
                </c:pt>
                <c:pt idx="27">
                  <c:v>41407</c:v>
                </c:pt>
                <c:pt idx="28">
                  <c:v>40906</c:v>
                </c:pt>
                <c:pt idx="29">
                  <c:v>40352</c:v>
                </c:pt>
                <c:pt idx="30">
                  <c:v>39773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37408"/>
        <c:axId val="139138944"/>
      </c:lineChart>
      <c:catAx>
        <c:axId val="13913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138944"/>
        <c:crosses val="autoZero"/>
        <c:auto val="1"/>
        <c:lblAlgn val="ctr"/>
        <c:lblOffset val="100"/>
        <c:tickLblSkip val="5"/>
        <c:noMultiLvlLbl val="0"/>
      </c:catAx>
      <c:valAx>
        <c:axId val="13913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000 personas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137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Índice</c:v>
                </c:pt>
              </c:strCache>
            </c:strRef>
          </c:tx>
          <c:marker>
            <c:symbol val="none"/>
          </c:marker>
          <c:cat>
            <c:numRef>
              <c:f>Sheet1!$A$2:$A$167</c:f>
              <c:numCache>
                <c:formatCode>mmm\-yy</c:formatCode>
                <c:ptCount val="16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</c:numCache>
            </c:numRef>
          </c:cat>
          <c:val>
            <c:numRef>
              <c:f>Sheet1!$B$2:$B$167</c:f>
              <c:numCache>
                <c:formatCode>General</c:formatCode>
                <c:ptCount val="166"/>
                <c:pt idx="0">
                  <c:v>98.39</c:v>
                </c:pt>
                <c:pt idx="1">
                  <c:v>98.81</c:v>
                </c:pt>
                <c:pt idx="2">
                  <c:v>99.44</c:v>
                </c:pt>
                <c:pt idx="3">
                  <c:v>99.79</c:v>
                </c:pt>
                <c:pt idx="4">
                  <c:v>99.72</c:v>
                </c:pt>
                <c:pt idx="5">
                  <c:v>99.65</c:v>
                </c:pt>
                <c:pt idx="6">
                  <c:v>100.21</c:v>
                </c:pt>
                <c:pt idx="7">
                  <c:v>100.7</c:v>
                </c:pt>
                <c:pt idx="8">
                  <c:v>101.19</c:v>
                </c:pt>
                <c:pt idx="9">
                  <c:v>101.12</c:v>
                </c:pt>
                <c:pt idx="10">
                  <c:v>100.35</c:v>
                </c:pt>
                <c:pt idx="11">
                  <c:v>100.21</c:v>
                </c:pt>
                <c:pt idx="12">
                  <c:v>100.35</c:v>
                </c:pt>
                <c:pt idx="13">
                  <c:v>100.7</c:v>
                </c:pt>
                <c:pt idx="14">
                  <c:v>101.33</c:v>
                </c:pt>
                <c:pt idx="15">
                  <c:v>100.42</c:v>
                </c:pt>
                <c:pt idx="16">
                  <c:v>100.42</c:v>
                </c:pt>
                <c:pt idx="17">
                  <c:v>100.14</c:v>
                </c:pt>
                <c:pt idx="18">
                  <c:v>100.56</c:v>
                </c:pt>
                <c:pt idx="19">
                  <c:v>100.21</c:v>
                </c:pt>
                <c:pt idx="20">
                  <c:v>100.42</c:v>
                </c:pt>
                <c:pt idx="21">
                  <c:v>100.7</c:v>
                </c:pt>
                <c:pt idx="22">
                  <c:v>100.21</c:v>
                </c:pt>
                <c:pt idx="23">
                  <c:v>100</c:v>
                </c:pt>
                <c:pt idx="24">
                  <c:v>99.14</c:v>
                </c:pt>
                <c:pt idx="25">
                  <c:v>99.01</c:v>
                </c:pt>
                <c:pt idx="26">
                  <c:v>99.79</c:v>
                </c:pt>
                <c:pt idx="27">
                  <c:v>100.76</c:v>
                </c:pt>
                <c:pt idx="28">
                  <c:v>100.81</c:v>
                </c:pt>
                <c:pt idx="29">
                  <c:v>100.17</c:v>
                </c:pt>
                <c:pt idx="30">
                  <c:v>99.95</c:v>
                </c:pt>
                <c:pt idx="31">
                  <c:v>99.89</c:v>
                </c:pt>
                <c:pt idx="32">
                  <c:v>100.25</c:v>
                </c:pt>
                <c:pt idx="33">
                  <c:v>101.56</c:v>
                </c:pt>
                <c:pt idx="34">
                  <c:v>100.55</c:v>
                </c:pt>
                <c:pt idx="35">
                  <c:v>100.5</c:v>
                </c:pt>
                <c:pt idx="36">
                  <c:v>100.91</c:v>
                </c:pt>
                <c:pt idx="37">
                  <c:v>101.46</c:v>
                </c:pt>
                <c:pt idx="38">
                  <c:v>101.43</c:v>
                </c:pt>
                <c:pt idx="39">
                  <c:v>100.97</c:v>
                </c:pt>
                <c:pt idx="40">
                  <c:v>101.22</c:v>
                </c:pt>
                <c:pt idx="41">
                  <c:v>100.31</c:v>
                </c:pt>
                <c:pt idx="42">
                  <c:v>99.95</c:v>
                </c:pt>
                <c:pt idx="43">
                  <c:v>99.86</c:v>
                </c:pt>
                <c:pt idx="44">
                  <c:v>100.8</c:v>
                </c:pt>
                <c:pt idx="45">
                  <c:v>100.96</c:v>
                </c:pt>
                <c:pt idx="46">
                  <c:v>101.42</c:v>
                </c:pt>
                <c:pt idx="47">
                  <c:v>102.37</c:v>
                </c:pt>
                <c:pt idx="48">
                  <c:v>103.47</c:v>
                </c:pt>
                <c:pt idx="49">
                  <c:v>105.55</c:v>
                </c:pt>
                <c:pt idx="50">
                  <c:v>106.12</c:v>
                </c:pt>
                <c:pt idx="51">
                  <c:v>106.04</c:v>
                </c:pt>
                <c:pt idx="52">
                  <c:v>106.7</c:v>
                </c:pt>
                <c:pt idx="53">
                  <c:v>107.78</c:v>
                </c:pt>
                <c:pt idx="54">
                  <c:v>107.9</c:v>
                </c:pt>
                <c:pt idx="55">
                  <c:v>107.74</c:v>
                </c:pt>
                <c:pt idx="56">
                  <c:v>107.67</c:v>
                </c:pt>
                <c:pt idx="57">
                  <c:v>107.03</c:v>
                </c:pt>
                <c:pt idx="58">
                  <c:v>106.6</c:v>
                </c:pt>
                <c:pt idx="59">
                  <c:v>106.47</c:v>
                </c:pt>
                <c:pt idx="60">
                  <c:v>106.95</c:v>
                </c:pt>
                <c:pt idx="61">
                  <c:v>106.56</c:v>
                </c:pt>
                <c:pt idx="62">
                  <c:v>107.52</c:v>
                </c:pt>
                <c:pt idx="63">
                  <c:v>107.67</c:v>
                </c:pt>
                <c:pt idx="64">
                  <c:v>107.97</c:v>
                </c:pt>
                <c:pt idx="65">
                  <c:v>108.48</c:v>
                </c:pt>
                <c:pt idx="66">
                  <c:v>108.72</c:v>
                </c:pt>
                <c:pt idx="67">
                  <c:v>107.97</c:v>
                </c:pt>
                <c:pt idx="68">
                  <c:v>107.21</c:v>
                </c:pt>
                <c:pt idx="69">
                  <c:v>107.22</c:v>
                </c:pt>
                <c:pt idx="70">
                  <c:v>107.1</c:v>
                </c:pt>
                <c:pt idx="71">
                  <c:v>107.74</c:v>
                </c:pt>
                <c:pt idx="72">
                  <c:v>108.94</c:v>
                </c:pt>
                <c:pt idx="73">
                  <c:v>110.21</c:v>
                </c:pt>
                <c:pt idx="74">
                  <c:v>110.86</c:v>
                </c:pt>
                <c:pt idx="75">
                  <c:v>111.81</c:v>
                </c:pt>
                <c:pt idx="76">
                  <c:v>110.86</c:v>
                </c:pt>
                <c:pt idx="77">
                  <c:v>110.58</c:v>
                </c:pt>
                <c:pt idx="78">
                  <c:v>109.81</c:v>
                </c:pt>
                <c:pt idx="79">
                  <c:v>109.93</c:v>
                </c:pt>
                <c:pt idx="80">
                  <c:v>109.98</c:v>
                </c:pt>
                <c:pt idx="81">
                  <c:v>110.28</c:v>
                </c:pt>
                <c:pt idx="82">
                  <c:v>109.68</c:v>
                </c:pt>
                <c:pt idx="83">
                  <c:v>109.62</c:v>
                </c:pt>
                <c:pt idx="84">
                  <c:v>109.84</c:v>
                </c:pt>
                <c:pt idx="85">
                  <c:v>110.39</c:v>
                </c:pt>
                <c:pt idx="86">
                  <c:v>110.92</c:v>
                </c:pt>
                <c:pt idx="87">
                  <c:v>111.17</c:v>
                </c:pt>
                <c:pt idx="88">
                  <c:v>111.99</c:v>
                </c:pt>
                <c:pt idx="89">
                  <c:v>112.46</c:v>
                </c:pt>
                <c:pt idx="90">
                  <c:v>113.3</c:v>
                </c:pt>
                <c:pt idx="91">
                  <c:v>113.5</c:v>
                </c:pt>
                <c:pt idx="92">
                  <c:v>114.84</c:v>
                </c:pt>
                <c:pt idx="93">
                  <c:v>115.46</c:v>
                </c:pt>
                <c:pt idx="94">
                  <c:v>115.57</c:v>
                </c:pt>
                <c:pt idx="95">
                  <c:v>116.24</c:v>
                </c:pt>
                <c:pt idx="96">
                  <c:v>116.87</c:v>
                </c:pt>
                <c:pt idx="97">
                  <c:v>119.03</c:v>
                </c:pt>
                <c:pt idx="98">
                  <c:v>121.1</c:v>
                </c:pt>
                <c:pt idx="99">
                  <c:v>121.37</c:v>
                </c:pt>
                <c:pt idx="100">
                  <c:v>122.31</c:v>
                </c:pt>
                <c:pt idx="101">
                  <c:v>123.5</c:v>
                </c:pt>
                <c:pt idx="102">
                  <c:v>124.32</c:v>
                </c:pt>
                <c:pt idx="103">
                  <c:v>125.19</c:v>
                </c:pt>
                <c:pt idx="104">
                  <c:v>125.72</c:v>
                </c:pt>
                <c:pt idx="105">
                  <c:v>126.38</c:v>
                </c:pt>
                <c:pt idx="106">
                  <c:v>126.53</c:v>
                </c:pt>
                <c:pt idx="107">
                  <c:v>127.47</c:v>
                </c:pt>
                <c:pt idx="108">
                  <c:v>128.65</c:v>
                </c:pt>
                <c:pt idx="109">
                  <c:v>128.96</c:v>
                </c:pt>
                <c:pt idx="110">
                  <c:v>129.30000000000001</c:v>
                </c:pt>
                <c:pt idx="111">
                  <c:v>129.26</c:v>
                </c:pt>
                <c:pt idx="112">
                  <c:v>129.13</c:v>
                </c:pt>
                <c:pt idx="113">
                  <c:v>128.19999999999999</c:v>
                </c:pt>
                <c:pt idx="114">
                  <c:v>128.47999999999999</c:v>
                </c:pt>
                <c:pt idx="115">
                  <c:v>128.13</c:v>
                </c:pt>
                <c:pt idx="116">
                  <c:v>127.85</c:v>
                </c:pt>
                <c:pt idx="117">
                  <c:v>128.31</c:v>
                </c:pt>
                <c:pt idx="118">
                  <c:v>127.93</c:v>
                </c:pt>
                <c:pt idx="119">
                  <c:v>128.19</c:v>
                </c:pt>
                <c:pt idx="120">
                  <c:v>129.65</c:v>
                </c:pt>
                <c:pt idx="121">
                  <c:v>130.54</c:v>
                </c:pt>
                <c:pt idx="122">
                  <c:v>130.96</c:v>
                </c:pt>
                <c:pt idx="123">
                  <c:v>130.77000000000001</c:v>
                </c:pt>
                <c:pt idx="124">
                  <c:v>131.27000000000001</c:v>
                </c:pt>
                <c:pt idx="125">
                  <c:v>132.01</c:v>
                </c:pt>
                <c:pt idx="126">
                  <c:v>132.66</c:v>
                </c:pt>
                <c:pt idx="127">
                  <c:v>133.58000000000001</c:v>
                </c:pt>
                <c:pt idx="128">
                  <c:v>133.41</c:v>
                </c:pt>
                <c:pt idx="129">
                  <c:v>132.51</c:v>
                </c:pt>
                <c:pt idx="130">
                  <c:v>132.24</c:v>
                </c:pt>
                <c:pt idx="131">
                  <c:v>131.91</c:v>
                </c:pt>
                <c:pt idx="132">
                  <c:v>132.59</c:v>
                </c:pt>
                <c:pt idx="133">
                  <c:v>133.88999999999999</c:v>
                </c:pt>
                <c:pt idx="134">
                  <c:v>135.72999999999999</c:v>
                </c:pt>
                <c:pt idx="135">
                  <c:v>137.37</c:v>
                </c:pt>
                <c:pt idx="136">
                  <c:v>137.36000000000001</c:v>
                </c:pt>
                <c:pt idx="137">
                  <c:v>137</c:v>
                </c:pt>
                <c:pt idx="138">
                  <c:v>139.25</c:v>
                </c:pt>
                <c:pt idx="139">
                  <c:v>139.72999999999999</c:v>
                </c:pt>
                <c:pt idx="140">
                  <c:v>140.19999999999999</c:v>
                </c:pt>
                <c:pt idx="141">
                  <c:v>141.05000000000001</c:v>
                </c:pt>
                <c:pt idx="142">
                  <c:v>142.24</c:v>
                </c:pt>
                <c:pt idx="143">
                  <c:v>142.41</c:v>
                </c:pt>
                <c:pt idx="144">
                  <c:v>142.35</c:v>
                </c:pt>
                <c:pt idx="145">
                  <c:v>142.94999999999999</c:v>
                </c:pt>
                <c:pt idx="146">
                  <c:v>144.4</c:v>
                </c:pt>
                <c:pt idx="147">
                  <c:v>145.65</c:v>
                </c:pt>
                <c:pt idx="148">
                  <c:v>145.59</c:v>
                </c:pt>
                <c:pt idx="149">
                  <c:v>145.19999999999999</c:v>
                </c:pt>
                <c:pt idx="150">
                  <c:v>145.62</c:v>
                </c:pt>
                <c:pt idx="151">
                  <c:v>146.99</c:v>
                </c:pt>
                <c:pt idx="152">
                  <c:v>148.91</c:v>
                </c:pt>
                <c:pt idx="153">
                  <c:v>148.4</c:v>
                </c:pt>
                <c:pt idx="154">
                  <c:v>147.93</c:v>
                </c:pt>
                <c:pt idx="155">
                  <c:v>148.19999999999999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12128"/>
        <c:axId val="139318016"/>
      </c:lineChart>
      <c:dateAx>
        <c:axId val="13931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9318016"/>
        <c:crosses val="autoZero"/>
        <c:auto val="1"/>
        <c:lblOffset val="100"/>
        <c:baseTimeUnit val="months"/>
        <c:majorUnit val="24"/>
        <c:majorTimeUnit val="months"/>
      </c:dateAx>
      <c:valAx>
        <c:axId val="139318016"/>
        <c:scaling>
          <c:orientation val="minMax"/>
          <c:max val="16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1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671D187-48CC-534C-9FA9-8C6AA6B3E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6FE9-A70D-2F47-8509-71101799D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599A-208B-D041-B7D5-8BE51A3B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2583-E7A6-7E46-A316-8BEB8B29F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0D601C-A725-B44C-8669-3399C149F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9EA9-3B7A-3742-977C-4FFF1598A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C540-A909-5945-81FD-DBFE9D250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5B4D-D895-9F40-966D-CF44615E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4188-1B51-9441-92D3-2440F224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921F-FEE0-FF45-9CD4-3C61E64E5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B41A-5447-6E4A-82A2-C005EF50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2CC6-4916-994B-9081-7C019A67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C31A-3A2E-5249-9C9A-174F8750D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D30E4DD-EBC9-134C-A3F2-582C0E2C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Uso</a:t>
            </a:r>
            <a:r>
              <a:rPr lang="en-US" sz="3600" dirty="0" smtClean="0"/>
              <a:t> de </a:t>
            </a:r>
            <a:r>
              <a:rPr lang="en-US" sz="3600" dirty="0" err="1" smtClean="0"/>
              <a:t>modelación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herramienta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mejorar</a:t>
            </a:r>
            <a:r>
              <a:rPr lang="en-US" sz="3600" dirty="0" smtClean="0"/>
              <a:t> el </a:t>
            </a:r>
            <a:r>
              <a:rPr lang="en-US" sz="3600" dirty="0" err="1" smtClean="0"/>
              <a:t>aprendizaje</a:t>
            </a:r>
            <a:r>
              <a:rPr lang="en-US" sz="3600" dirty="0" smtClean="0"/>
              <a:t> en los </a:t>
            </a:r>
            <a:r>
              <a:rPr lang="en-US" sz="3600" dirty="0" err="1" smtClean="0"/>
              <a:t>estudios</a:t>
            </a:r>
            <a:r>
              <a:rPr lang="en-US" sz="3600" dirty="0" smtClean="0"/>
              <a:t> </a:t>
            </a:r>
            <a:r>
              <a:rPr lang="en-US" sz="3600" dirty="0" err="1" smtClean="0"/>
              <a:t>agrícolas</a:t>
            </a:r>
            <a:endParaRPr lang="en-US" sz="36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Charles Nicholson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0090"/>
                </a:solidFill>
                <a:cs typeface="+mn-cs"/>
              </a:rPr>
              <a:t>Department of Supply Chain &amp; Information Systems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rgbClr val="000090"/>
                </a:solidFill>
                <a:cs typeface="+mn-cs"/>
              </a:rPr>
              <a:t>Smeal</a:t>
            </a:r>
            <a:r>
              <a:rPr lang="en-US" sz="1600" dirty="0" smtClean="0">
                <a:solidFill>
                  <a:srgbClr val="000090"/>
                </a:solidFill>
                <a:cs typeface="+mn-cs"/>
              </a:rPr>
              <a:t> College of Business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0090"/>
                </a:solidFill>
                <a:cs typeface="+mn-cs"/>
              </a:rPr>
              <a:t>Penn State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75846"/>
            <a:ext cx="2667000" cy="953553"/>
          </a:xfrm>
          <a:prstGeom prst="rect">
            <a:avLst/>
          </a:prstGeom>
        </p:spPr>
      </p:pic>
      <p:pic>
        <p:nvPicPr>
          <p:cNvPr id="6" name="Picture 5" descr="Screen Shot 2013-10-04 at 4.5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91200"/>
            <a:ext cx="3886200" cy="79643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3538" y="304800"/>
            <a:ext cx="858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err="1">
                <a:solidFill>
                  <a:srgbClr val="FF0000"/>
                </a:solidFill>
              </a:rPr>
              <a:t>Innovación</a:t>
            </a:r>
            <a:r>
              <a:rPr lang="en-US" sz="1800" b="1" dirty="0">
                <a:solidFill>
                  <a:srgbClr val="FF0000"/>
                </a:solidFill>
              </a:rPr>
              <a:t> de la </a:t>
            </a:r>
            <a:r>
              <a:rPr lang="en-US" sz="1800" b="1" dirty="0" err="1">
                <a:solidFill>
                  <a:srgbClr val="FF0000"/>
                </a:solidFill>
              </a:rPr>
              <a:t>enseñanza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universitaria</a:t>
            </a:r>
            <a:r>
              <a:rPr lang="en-US" sz="1800" b="1" dirty="0">
                <a:solidFill>
                  <a:srgbClr val="FF0000"/>
                </a:solidFill>
              </a:rPr>
              <a:t> en </a:t>
            </a:r>
            <a:r>
              <a:rPr lang="en-US" sz="1800" b="1" dirty="0" err="1">
                <a:solidFill>
                  <a:srgbClr val="FF0000"/>
                </a:solidFill>
              </a:rPr>
              <a:t>agricultura</a:t>
            </a:r>
            <a:r>
              <a:rPr lang="en-US" sz="1800" b="1" dirty="0">
                <a:solidFill>
                  <a:srgbClr val="FF0000"/>
                </a:solidFill>
              </a:rPr>
              <a:t> y </a:t>
            </a:r>
            <a:r>
              <a:rPr lang="en-US" sz="1800" b="1" dirty="0" err="1">
                <a:solidFill>
                  <a:srgbClr val="FF0000"/>
                </a:solidFill>
              </a:rPr>
              <a:t>recursos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naturales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ES_tradnl" sz="1800" dirty="0">
                <a:solidFill>
                  <a:srgbClr val="FF0000"/>
                </a:solidFill>
              </a:rPr>
              <a:t>Octubre 15 al 17 del </a:t>
            </a:r>
            <a:r>
              <a:rPr lang="es-ES_tradnl" sz="1800" dirty="0" smtClean="0">
                <a:solidFill>
                  <a:srgbClr val="FF0000"/>
                </a:solidFill>
              </a:rPr>
              <a:t>2013 (Taller C)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La </a:t>
            </a:r>
            <a:r>
              <a:rPr lang="ja-JP" altLang="en-US" dirty="0" smtClean="0">
                <a:latin typeface="Arial"/>
                <a:cs typeface="+mj-cs"/>
              </a:rPr>
              <a:t>“</a:t>
            </a:r>
            <a:r>
              <a:rPr lang="en-US" altLang="ja-JP" dirty="0" err="1">
                <a:cs typeface="+mj-cs"/>
              </a:rPr>
              <a:t>h</a:t>
            </a:r>
            <a:r>
              <a:rPr lang="en-US" dirty="0" err="1" smtClean="0">
                <a:cs typeface="+mj-cs"/>
              </a:rPr>
              <a:t>ipótesis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>
                <a:cs typeface="+mj-cs"/>
              </a:rPr>
              <a:t>d</a:t>
            </a:r>
            <a:r>
              <a:rPr lang="en-US" dirty="0" err="1" smtClean="0">
                <a:cs typeface="+mj-cs"/>
              </a:rPr>
              <a:t>inámica</a:t>
            </a:r>
            <a:r>
              <a:rPr lang="ja-JP" altLang="en-US" dirty="0" smtClean="0">
                <a:latin typeface="Arial"/>
                <a:cs typeface="+mj-cs"/>
              </a:rPr>
              <a:t>”</a:t>
            </a:r>
            <a:endParaRPr lang="en-US" dirty="0" smtClean="0">
              <a:cs typeface="+mj-cs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i="1" dirty="0" err="1">
                <a:solidFill>
                  <a:srgbClr val="FF0000"/>
                </a:solidFill>
              </a:rPr>
              <a:t>Formular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una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hipótesis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dinámica</a:t>
            </a:r>
            <a:endParaRPr lang="en-US" sz="32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Queremos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identificar</a:t>
            </a:r>
            <a:r>
              <a:rPr lang="en-US" sz="3200" dirty="0" smtClean="0">
                <a:solidFill>
                  <a:srgbClr val="000004"/>
                </a:solidFill>
              </a:rPr>
              <a:t> los </a:t>
            </a:r>
            <a:r>
              <a:rPr lang="en-US" sz="3200" dirty="0" err="1" smtClean="0">
                <a:solidFill>
                  <a:srgbClr val="000004"/>
                </a:solidFill>
              </a:rPr>
              <a:t>componentes</a:t>
            </a:r>
            <a:r>
              <a:rPr lang="en-US" sz="3200" dirty="0" smtClean="0">
                <a:solidFill>
                  <a:srgbClr val="000004"/>
                </a:solidFill>
              </a:rPr>
              <a:t> de la </a:t>
            </a:r>
            <a:r>
              <a:rPr lang="en-US" sz="3200" dirty="0" err="1" smtClean="0">
                <a:solidFill>
                  <a:srgbClr val="000004"/>
                </a:solidFill>
              </a:rPr>
              <a:t>estructura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Conceptos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retroalimentación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reservas</a:t>
            </a:r>
            <a:r>
              <a:rPr lang="en-US" sz="2800" dirty="0" smtClean="0">
                <a:solidFill>
                  <a:srgbClr val="0000FF"/>
                </a:solidFill>
              </a:rPr>
              <a:t> y </a:t>
            </a:r>
            <a:r>
              <a:rPr lang="en-US" sz="2800" dirty="0" err="1" smtClean="0">
                <a:solidFill>
                  <a:srgbClr val="0000FF"/>
                </a:solidFill>
              </a:rPr>
              <a:t>flujos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Diagramas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y </a:t>
            </a:r>
            <a:r>
              <a:rPr lang="en-US" sz="2800" dirty="0" err="1" smtClean="0">
                <a:solidFill>
                  <a:srgbClr val="0000FF"/>
                </a:solidFill>
              </a:rPr>
              <a:t>modelos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simulación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Comportamientos</a:t>
            </a:r>
            <a:r>
              <a:rPr lang="en-US" dirty="0" smtClean="0"/>
              <a:t> </a:t>
            </a:r>
            <a:r>
              <a:rPr lang="en-US" dirty="0" err="1" smtClean="0"/>
              <a:t>dinámicos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</a:rPr>
              <a:t>Cuantos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tipos</a:t>
            </a:r>
            <a:r>
              <a:rPr lang="en-US" sz="3200" dirty="0" smtClean="0">
                <a:solidFill>
                  <a:srgbClr val="000004"/>
                </a:solidFill>
              </a:rPr>
              <a:t> (</a:t>
            </a:r>
            <a:r>
              <a:rPr lang="en-US" sz="3200" dirty="0" err="1" smtClean="0">
                <a:solidFill>
                  <a:srgbClr val="000004"/>
                </a:solidFill>
              </a:rPr>
              <a:t>modos</a:t>
            </a:r>
            <a:r>
              <a:rPr lang="en-US" sz="3200" dirty="0" smtClean="0">
                <a:solidFill>
                  <a:srgbClr val="000004"/>
                </a:solidFill>
              </a:rPr>
              <a:t>) de </a:t>
            </a:r>
            <a:r>
              <a:rPr lang="en-US" sz="3200" dirty="0" err="1" smtClean="0">
                <a:solidFill>
                  <a:srgbClr val="000004"/>
                </a:solidFill>
              </a:rPr>
              <a:t>comportamientos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dinámicos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existen</a:t>
            </a:r>
            <a:r>
              <a:rPr lang="en-US" sz="3200" dirty="0" smtClean="0">
                <a:solidFill>
                  <a:srgbClr val="000004"/>
                </a:solidFill>
              </a:rPr>
              <a:t>?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Se </a:t>
            </a:r>
            <a:r>
              <a:rPr lang="en-US" sz="3200" dirty="0" err="1" smtClean="0">
                <a:solidFill>
                  <a:srgbClr val="000004"/>
                </a:solidFill>
              </a:rPr>
              <a:t>puede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hablar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seis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tipos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Tres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tipos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básicos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y </a:t>
            </a:r>
            <a:r>
              <a:rPr lang="en-US" sz="2800" dirty="0" err="1" smtClean="0">
                <a:solidFill>
                  <a:srgbClr val="0000FF"/>
                </a:solidFill>
              </a:rPr>
              <a:t>tres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que</a:t>
            </a:r>
            <a:r>
              <a:rPr lang="en-US" sz="2800" dirty="0" smtClean="0">
                <a:solidFill>
                  <a:srgbClr val="0000FF"/>
                </a:solidFill>
              </a:rPr>
              <a:t> son </a:t>
            </a:r>
            <a:r>
              <a:rPr lang="en-US" sz="2800" dirty="0" err="1" smtClean="0">
                <a:solidFill>
                  <a:srgbClr val="0000FF"/>
                </a:solidFill>
              </a:rPr>
              <a:t>combinaciones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estos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comportamientos</a:t>
            </a:r>
            <a:r>
              <a:rPr lang="en-US" dirty="0" smtClean="0"/>
              <a:t> </a:t>
            </a:r>
            <a:r>
              <a:rPr lang="en-US" dirty="0" err="1" smtClean="0"/>
              <a:t>dinámicos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8153400" cy="4732338"/>
          </a:xfrm>
          <a:noFill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81000" y="1219200"/>
            <a:ext cx="25908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200400" y="1219200"/>
            <a:ext cx="25908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81000" y="3505200"/>
            <a:ext cx="25908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621665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err="1" smtClean="0">
                <a:solidFill>
                  <a:srgbClr val="FF0000"/>
                </a:solidFill>
              </a:rPr>
              <a:t>Tres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modos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básicos</a:t>
            </a:r>
            <a:r>
              <a:rPr lang="en-US" sz="1800" dirty="0" smtClean="0">
                <a:solidFill>
                  <a:srgbClr val="FF0000"/>
                </a:solidFill>
              </a:rPr>
              <a:t> y </a:t>
            </a:r>
            <a:r>
              <a:rPr lang="en-US" sz="1800" dirty="0" err="1" smtClean="0">
                <a:solidFill>
                  <a:srgbClr val="FF0000"/>
                </a:solidFill>
              </a:rPr>
              <a:t>combinaciones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Crecimiento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exponencial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896380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Oscilación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1775936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0000FF"/>
                </a:solidFill>
              </a:rPr>
              <a:t>Búsqueda</a:t>
            </a:r>
            <a:r>
              <a:rPr lang="en-US" sz="1400" b="1" dirty="0">
                <a:solidFill>
                  <a:srgbClr val="0000FF"/>
                </a:solidFill>
              </a:rPr>
              <a:t> de la meta (</a:t>
            </a:r>
            <a:r>
              <a:rPr lang="en-US" sz="1400" b="1" dirty="0" smtClean="0">
                <a:solidFill>
                  <a:srgbClr val="0000FF"/>
                </a:solidFill>
              </a:rPr>
              <a:t>goal-seeking</a:t>
            </a:r>
            <a:r>
              <a:rPr lang="en-US" sz="14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0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 </a:t>
            </a:r>
            <a:r>
              <a:rPr lang="ja-JP" altLang="en-US" dirty="0">
                <a:latin typeface="Arial"/>
              </a:rPr>
              <a:t>“</a:t>
            </a:r>
            <a:r>
              <a:rPr lang="en-US" altLang="ja-JP" dirty="0" err="1"/>
              <a:t>h</a:t>
            </a:r>
            <a:r>
              <a:rPr lang="en-US" dirty="0" err="1"/>
              <a:t>ipótesis</a:t>
            </a:r>
            <a:r>
              <a:rPr lang="en-US" dirty="0"/>
              <a:t> </a:t>
            </a:r>
            <a:r>
              <a:rPr lang="en-US" dirty="0" err="1" smtClean="0"/>
              <a:t>dinámica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La </a:t>
            </a:r>
            <a:r>
              <a:rPr lang="en-US" sz="3200" dirty="0" err="1">
                <a:solidFill>
                  <a:srgbClr val="FF0000"/>
                </a:solidFill>
              </a:rPr>
              <a:t>estructura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causa</a:t>
            </a:r>
            <a:r>
              <a:rPr lang="en-US" sz="3200" dirty="0">
                <a:solidFill>
                  <a:srgbClr val="FF0000"/>
                </a:solidFill>
              </a:rPr>
              <a:t> el </a:t>
            </a:r>
            <a:r>
              <a:rPr lang="en-US" sz="3200" dirty="0" err="1" smtClean="0">
                <a:solidFill>
                  <a:srgbClr val="FF0000"/>
                </a:solidFill>
              </a:rPr>
              <a:t>comportamiento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rgbClr val="000004"/>
                </a:solidFill>
              </a:rPr>
              <a:t>El </a:t>
            </a:r>
            <a:r>
              <a:rPr lang="en-US" sz="3200" dirty="0" err="1">
                <a:solidFill>
                  <a:srgbClr val="000004"/>
                </a:solidFill>
              </a:rPr>
              <a:t>comportamiento</a:t>
            </a:r>
            <a:r>
              <a:rPr lang="en-US" sz="3200" dirty="0">
                <a:solidFill>
                  <a:srgbClr val="000004"/>
                </a:solidFill>
              </a:rPr>
              <a:t> surge </a:t>
            </a:r>
            <a:r>
              <a:rPr lang="en-US" sz="3200" u="sng" dirty="0" err="1">
                <a:solidFill>
                  <a:srgbClr val="000004"/>
                </a:solidFill>
              </a:rPr>
              <a:t>sólo</a:t>
            </a:r>
            <a:r>
              <a:rPr lang="en-US" sz="3200" dirty="0">
                <a:solidFill>
                  <a:srgbClr val="000004"/>
                </a:solidFill>
              </a:rPr>
              <a:t> de la </a:t>
            </a:r>
            <a:r>
              <a:rPr lang="en-US" sz="3200" dirty="0" err="1">
                <a:solidFill>
                  <a:srgbClr val="000004"/>
                </a:solidFill>
              </a:rPr>
              <a:t>estructura</a:t>
            </a:r>
            <a:endParaRPr lang="en-US" sz="3200" dirty="0">
              <a:solidFill>
                <a:srgbClr val="000004"/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000004"/>
                </a:solidFill>
              </a:rPr>
              <a:t>Hay </a:t>
            </a:r>
            <a:r>
              <a:rPr lang="en-US" sz="3200" dirty="0">
                <a:solidFill>
                  <a:srgbClr val="000004"/>
                </a:solidFill>
              </a:rPr>
              <a:t>un </a:t>
            </a:r>
            <a:r>
              <a:rPr lang="en-US" sz="3200" u="sng" dirty="0" err="1">
                <a:solidFill>
                  <a:srgbClr val="000004"/>
                </a:solidFill>
              </a:rPr>
              <a:t>número</a:t>
            </a:r>
            <a:r>
              <a:rPr lang="en-US" sz="3200" u="sng" dirty="0">
                <a:solidFill>
                  <a:srgbClr val="000004"/>
                </a:solidFill>
              </a:rPr>
              <a:t> </a:t>
            </a:r>
            <a:r>
              <a:rPr lang="en-US" sz="3200" u="sng" dirty="0" err="1">
                <a:solidFill>
                  <a:srgbClr val="000004"/>
                </a:solidFill>
              </a:rPr>
              <a:t>limitado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comportamientos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que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describen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muchos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sistemas</a:t>
            </a:r>
            <a:endParaRPr lang="en-US" sz="3200" dirty="0">
              <a:solidFill>
                <a:srgbClr val="000004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rgbClr val="000004"/>
                </a:solidFill>
              </a:rPr>
              <a:t>Si </a:t>
            </a:r>
            <a:r>
              <a:rPr lang="en-US" sz="3200" dirty="0" err="1">
                <a:solidFill>
                  <a:srgbClr val="000004"/>
                </a:solidFill>
              </a:rPr>
              <a:t>observamos</a:t>
            </a:r>
            <a:r>
              <a:rPr lang="en-US" sz="3200" dirty="0">
                <a:solidFill>
                  <a:srgbClr val="000004"/>
                </a:solidFill>
              </a:rPr>
              <a:t> un </a:t>
            </a:r>
            <a:r>
              <a:rPr lang="en-US" sz="3200" dirty="0" err="1">
                <a:solidFill>
                  <a:srgbClr val="000004"/>
                </a:solidFill>
              </a:rPr>
              <a:t>comportamiento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u="sng" dirty="0" err="1">
                <a:solidFill>
                  <a:srgbClr val="000004"/>
                </a:solidFill>
              </a:rPr>
              <a:t>podemos</a:t>
            </a:r>
            <a:r>
              <a:rPr lang="en-US" sz="3200" u="sng" dirty="0">
                <a:solidFill>
                  <a:srgbClr val="000004"/>
                </a:solidFill>
              </a:rPr>
              <a:t> </a:t>
            </a:r>
            <a:r>
              <a:rPr lang="en-US" sz="3200" u="sng" dirty="0" err="1" smtClean="0">
                <a:solidFill>
                  <a:srgbClr val="000004"/>
                </a:solidFill>
              </a:rPr>
              <a:t>hacer</a:t>
            </a:r>
            <a:r>
              <a:rPr lang="en-US" sz="3200" u="sng" dirty="0" smtClean="0">
                <a:solidFill>
                  <a:srgbClr val="000004"/>
                </a:solidFill>
              </a:rPr>
              <a:t> </a:t>
            </a:r>
            <a:r>
              <a:rPr lang="en-US" sz="3200" u="sng" dirty="0" err="1" smtClean="0">
                <a:solidFill>
                  <a:srgbClr val="000004"/>
                </a:solidFill>
              </a:rPr>
              <a:t>inferencias</a:t>
            </a:r>
            <a:r>
              <a:rPr lang="en-US" sz="3200" u="sng" dirty="0" smtClean="0">
                <a:solidFill>
                  <a:srgbClr val="000004"/>
                </a:solidFill>
              </a:rPr>
              <a:t> </a:t>
            </a:r>
            <a:r>
              <a:rPr lang="en-US" sz="3200" u="sng" dirty="0" err="1" smtClean="0">
                <a:solidFill>
                  <a:srgbClr val="000004"/>
                </a:solidFill>
              </a:rPr>
              <a:t>respecto</a:t>
            </a:r>
            <a:r>
              <a:rPr lang="en-US" sz="3200" u="sng" dirty="0" smtClean="0">
                <a:solidFill>
                  <a:srgbClr val="000004"/>
                </a:solidFill>
              </a:rPr>
              <a:t> </a:t>
            </a:r>
            <a:r>
              <a:rPr lang="en-US" sz="3200" u="sng" dirty="0">
                <a:solidFill>
                  <a:srgbClr val="000004"/>
                </a:solidFill>
              </a:rPr>
              <a:t>a la </a:t>
            </a:r>
            <a:r>
              <a:rPr lang="en-US" sz="3200" u="sng" dirty="0" err="1">
                <a:solidFill>
                  <a:srgbClr val="000004"/>
                </a:solidFill>
              </a:rPr>
              <a:t>estructura</a:t>
            </a:r>
            <a:r>
              <a:rPr lang="en-US" sz="3200" u="sng" dirty="0">
                <a:solidFill>
                  <a:srgbClr val="000004"/>
                </a:solidFill>
              </a:rPr>
              <a:t> </a:t>
            </a:r>
            <a:r>
              <a:rPr lang="en-US" sz="3200" u="sng" dirty="0" smtClean="0">
                <a:solidFill>
                  <a:srgbClr val="000004"/>
                </a:solidFill>
              </a:rPr>
              <a:t>del </a:t>
            </a:r>
            <a:r>
              <a:rPr lang="en-US" sz="3200" u="sng" dirty="0" err="1" smtClean="0">
                <a:solidFill>
                  <a:srgbClr val="000004"/>
                </a:solidFill>
              </a:rPr>
              <a:t>sistema</a:t>
            </a:r>
            <a:endParaRPr lang="en-US" sz="3200" u="sng" dirty="0">
              <a:solidFill>
                <a:srgbClr val="000004"/>
              </a:solidFill>
            </a:endParaRPr>
          </a:p>
          <a:p>
            <a:pPr>
              <a:defRPr/>
            </a:pP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Componentes</a:t>
            </a:r>
            <a:r>
              <a:rPr lang="en-US" dirty="0" smtClean="0"/>
              <a:t> claves de </a:t>
            </a:r>
            <a:r>
              <a:rPr lang="en-US" dirty="0" err="1" smtClean="0"/>
              <a:t>sistemas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retroalimentación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Positivos</a:t>
            </a:r>
            <a:r>
              <a:rPr lang="en-US" sz="2800" dirty="0" smtClean="0">
                <a:solidFill>
                  <a:srgbClr val="0000FF"/>
                </a:solidFill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</a:rPr>
              <a:t>negativos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Reservas</a:t>
            </a:r>
            <a:r>
              <a:rPr lang="en-US" sz="3200" dirty="0" smtClean="0">
                <a:solidFill>
                  <a:srgbClr val="000004"/>
                </a:solidFill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</a:rPr>
              <a:t>flujos</a:t>
            </a:r>
            <a:endParaRPr lang="en-US" sz="3200" dirty="0" smtClean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err="1">
                <a:solidFill>
                  <a:srgbClr val="000004"/>
                </a:solidFill>
              </a:rPr>
              <a:t>Reservas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000004"/>
                </a:solidFill>
              </a:rPr>
              <a:t>flujos</a:t>
            </a:r>
            <a:r>
              <a:rPr lang="en-US" sz="3200" dirty="0">
                <a:solidFill>
                  <a:srgbClr val="000004"/>
                </a:solidFill>
              </a:rPr>
              <a:t> y </a:t>
            </a:r>
            <a:r>
              <a:rPr lang="en-US" sz="3200" dirty="0" err="1">
                <a:solidFill>
                  <a:srgbClr val="000004"/>
                </a:solidFill>
              </a:rPr>
              <a:t>retroalimentación</a:t>
            </a:r>
            <a:r>
              <a:rPr lang="en-US" sz="3200" dirty="0">
                <a:solidFill>
                  <a:srgbClr val="000004"/>
                </a:solidFill>
              </a:rPr>
              <a:t> son los </a:t>
            </a:r>
            <a:r>
              <a:rPr lang="en-US" sz="3200" dirty="0" err="1">
                <a:solidFill>
                  <a:srgbClr val="000004"/>
                </a:solidFill>
              </a:rPr>
              <a:t>componentes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estructurales</a:t>
            </a:r>
            <a:r>
              <a:rPr lang="en-US" sz="3200" dirty="0">
                <a:solidFill>
                  <a:srgbClr val="000004"/>
                </a:solidFill>
              </a:rPr>
              <a:t> claves del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00FF"/>
                </a:solidFill>
              </a:rPr>
              <a:t>Crear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comportamientos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dinámicos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00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retroalimentación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Ciclos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retroalimentación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positivos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4"/>
                </a:solidFill>
              </a:rPr>
              <a:t>Incrementar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una</a:t>
            </a:r>
            <a:r>
              <a:rPr lang="en-US" dirty="0">
                <a:solidFill>
                  <a:srgbClr val="000004"/>
                </a:solidFill>
              </a:rPr>
              <a:t> variable </a:t>
            </a:r>
            <a:r>
              <a:rPr lang="en-US" dirty="0" err="1">
                <a:solidFill>
                  <a:srgbClr val="000004"/>
                </a:solidFill>
              </a:rPr>
              <a:t>causa</a:t>
            </a:r>
            <a:r>
              <a:rPr lang="en-US" dirty="0">
                <a:solidFill>
                  <a:srgbClr val="000004"/>
                </a:solidFill>
              </a:rPr>
              <a:t> un </a:t>
            </a:r>
            <a:r>
              <a:rPr lang="en-US" dirty="0" err="1">
                <a:solidFill>
                  <a:srgbClr val="000004"/>
                </a:solidFill>
              </a:rPr>
              <a:t>aumento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adicional</a:t>
            </a:r>
            <a:endParaRPr lang="en-US" dirty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4"/>
                </a:solidFill>
              </a:rPr>
              <a:t>Causa</a:t>
            </a:r>
            <a:r>
              <a:rPr lang="en-US" dirty="0">
                <a:solidFill>
                  <a:srgbClr val="000004"/>
                </a:solidFill>
              </a:rPr>
              <a:t> el </a:t>
            </a:r>
            <a:r>
              <a:rPr lang="en-US" dirty="0" err="1">
                <a:solidFill>
                  <a:srgbClr val="000004"/>
                </a:solidFill>
              </a:rPr>
              <a:t>crecimiento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exponencial</a:t>
            </a:r>
            <a:endParaRPr lang="en-US" dirty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solidFill>
                  <a:srgbClr val="000004"/>
                </a:solidFill>
              </a:rPr>
              <a:t>“</a:t>
            </a:r>
            <a:r>
              <a:rPr lang="en-US" dirty="0" err="1" smtClean="0">
                <a:solidFill>
                  <a:srgbClr val="000004"/>
                </a:solidFill>
              </a:rPr>
              <a:t>Ciclo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de </a:t>
            </a:r>
            <a:r>
              <a:rPr lang="en-US" dirty="0" err="1">
                <a:solidFill>
                  <a:srgbClr val="000004"/>
                </a:solidFill>
              </a:rPr>
              <a:t>refuerzo</a:t>
            </a:r>
            <a:r>
              <a:rPr lang="ja-JP" altLang="en-US" dirty="0">
                <a:solidFill>
                  <a:srgbClr val="000004"/>
                </a:solidFill>
              </a:rPr>
              <a:t>”</a:t>
            </a:r>
            <a:endParaRPr lang="en-US" dirty="0">
              <a:solidFill>
                <a:srgbClr val="000004"/>
              </a:solidFill>
            </a:endParaRPr>
          </a:p>
          <a:p>
            <a:endParaRPr lang="en-US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76400"/>
            <a:ext cx="5029200" cy="2870200"/>
          </a:xfrm>
          <a:ln/>
        </p:spPr>
      </p:pic>
    </p:spTree>
    <p:extLst>
      <p:ext uri="{BB962C8B-B14F-4D97-AF65-F5344CB8AC3E}">
        <p14:creationId xmlns:p14="http://schemas.microsoft.com/office/powerpoint/2010/main" val="2641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retroalimentación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Ciclos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retroalimentación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negativo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4"/>
                </a:solidFill>
              </a:rPr>
              <a:t>Incrementar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una</a:t>
            </a:r>
            <a:r>
              <a:rPr lang="en-US" dirty="0">
                <a:solidFill>
                  <a:srgbClr val="000004"/>
                </a:solidFill>
              </a:rPr>
              <a:t> variable </a:t>
            </a:r>
            <a:r>
              <a:rPr lang="en-US" dirty="0" err="1">
                <a:solidFill>
                  <a:srgbClr val="000004"/>
                </a:solidFill>
              </a:rPr>
              <a:t>causa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una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disminución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contrarrestante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en la variable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04"/>
                </a:solidFill>
              </a:rPr>
              <a:t>Causa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deterioro</a:t>
            </a:r>
            <a:r>
              <a:rPr lang="en-US" dirty="0">
                <a:solidFill>
                  <a:srgbClr val="000004"/>
                </a:solidFill>
              </a:rPr>
              <a:t> (</a:t>
            </a:r>
            <a:r>
              <a:rPr lang="en-US" dirty="0" err="1">
                <a:solidFill>
                  <a:srgbClr val="000004"/>
                </a:solidFill>
              </a:rPr>
              <a:t>disminución</a:t>
            </a:r>
            <a:r>
              <a:rPr lang="en-US" dirty="0">
                <a:solidFill>
                  <a:srgbClr val="000004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solidFill>
                  <a:srgbClr val="000004"/>
                </a:solidFill>
              </a:rPr>
              <a:t>“</a:t>
            </a:r>
            <a:r>
              <a:rPr lang="en-US" dirty="0" err="1" smtClean="0">
                <a:solidFill>
                  <a:srgbClr val="000004"/>
                </a:solidFill>
              </a:rPr>
              <a:t>Ciclo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de </a:t>
            </a:r>
            <a:r>
              <a:rPr lang="en-US" dirty="0" err="1">
                <a:solidFill>
                  <a:srgbClr val="000004"/>
                </a:solidFill>
              </a:rPr>
              <a:t>balanceo</a:t>
            </a:r>
            <a:r>
              <a:rPr lang="ja-JP" altLang="en-US" dirty="0">
                <a:solidFill>
                  <a:srgbClr val="000004"/>
                </a:solidFill>
              </a:rPr>
              <a:t>”</a:t>
            </a:r>
            <a:endParaRPr lang="en-US" dirty="0">
              <a:solidFill>
                <a:srgbClr val="000004"/>
              </a:solidFill>
            </a:endParaRPr>
          </a:p>
          <a:p>
            <a:endParaRPr lang="en-US" dirty="0"/>
          </a:p>
        </p:txBody>
      </p:sp>
      <p:pic>
        <p:nvPicPr>
          <p:cNvPr id="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219200"/>
            <a:ext cx="6005512" cy="33337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Representación</a:t>
            </a:r>
            <a:r>
              <a:rPr lang="en-US" dirty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endParaRPr lang="en-US" dirty="0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14400" y="4953000"/>
            <a:ext cx="754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FF"/>
                </a:solidFill>
              </a:rPr>
              <a:t>Este </a:t>
            </a:r>
            <a:r>
              <a:rPr lang="en-US" sz="1800" b="1" dirty="0" err="1">
                <a:solidFill>
                  <a:srgbClr val="0000FF"/>
                </a:solidFill>
              </a:rPr>
              <a:t>sistema</a:t>
            </a:r>
            <a:r>
              <a:rPr lang="en-US" sz="1800" b="1" dirty="0">
                <a:solidFill>
                  <a:srgbClr val="0000FF"/>
                </a:solidFill>
              </a:rPr>
              <a:t> simple </a:t>
            </a:r>
            <a:r>
              <a:rPr lang="en-US" sz="1800" b="1" dirty="0" err="1">
                <a:solidFill>
                  <a:srgbClr val="0000FF"/>
                </a:solidFill>
              </a:rPr>
              <a:t>tiene</a:t>
            </a:r>
            <a:r>
              <a:rPr lang="en-US" sz="1800" b="1" dirty="0">
                <a:solidFill>
                  <a:srgbClr val="0000FF"/>
                </a:solidFill>
              </a:rPr>
              <a:t> dos </a:t>
            </a:r>
            <a:r>
              <a:rPr lang="en-US" sz="1800" b="1" dirty="0" err="1" smtClean="0">
                <a:solidFill>
                  <a:srgbClr val="0000FF"/>
                </a:solidFill>
              </a:rPr>
              <a:t>elipses</a:t>
            </a:r>
            <a:r>
              <a:rPr lang="en-US" sz="1800" b="1" dirty="0" smtClean="0">
                <a:solidFill>
                  <a:srgbClr val="0000FF"/>
                </a:solidFill>
              </a:rPr>
              <a:t>. </a:t>
            </a:r>
            <a:r>
              <a:rPr lang="en-US" sz="1800" b="1" dirty="0">
                <a:solidFill>
                  <a:srgbClr val="0000FF"/>
                </a:solidFill>
              </a:rPr>
              <a:t/>
            </a:r>
            <a:br>
              <a:rPr lang="en-US" sz="1800" b="1" dirty="0">
                <a:solidFill>
                  <a:srgbClr val="0000FF"/>
                </a:solidFill>
              </a:rPr>
            </a:br>
            <a:r>
              <a:rPr lang="en-US" sz="1800" b="1" dirty="0" err="1">
                <a:solidFill>
                  <a:srgbClr val="0000FF"/>
                </a:solidFill>
              </a:rPr>
              <a:t>Estos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operan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conjuntamente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para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producir</a:t>
            </a:r>
            <a:r>
              <a:rPr lang="en-US" sz="1800" b="1" dirty="0">
                <a:solidFill>
                  <a:srgbClr val="0000FF"/>
                </a:solidFill>
              </a:rPr>
              <a:t> el </a:t>
            </a:r>
            <a:r>
              <a:rPr lang="en-US" sz="1800" b="1" dirty="0" err="1">
                <a:solidFill>
                  <a:srgbClr val="0000FF"/>
                </a:solidFill>
              </a:rPr>
              <a:t>comportamiento</a:t>
            </a:r>
            <a:r>
              <a:rPr lang="en-US" sz="1800" b="1" dirty="0">
                <a:solidFill>
                  <a:srgbClr val="0000FF"/>
                </a:solidFill>
              </a:rPr>
              <a:t> del </a:t>
            </a:r>
            <a:r>
              <a:rPr lang="en-US" sz="1800" b="1" dirty="0" err="1">
                <a:solidFill>
                  <a:srgbClr val="0000FF"/>
                </a:solidFill>
              </a:rPr>
              <a:t>sistema</a:t>
            </a:r>
            <a:r>
              <a:rPr lang="en-US" sz="1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07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370013"/>
            <a:ext cx="7742237" cy="2925762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6336268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Éste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un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Diagrama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de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Ciclos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Causales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(DCC)</a:t>
            </a:r>
            <a:endParaRPr lang="en-US" sz="18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Diagrama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ciclos</a:t>
            </a:r>
            <a:r>
              <a:rPr lang="en-US" dirty="0"/>
              <a:t> </a:t>
            </a:r>
            <a:r>
              <a:rPr lang="en-US" dirty="0" err="1"/>
              <a:t>causales</a:t>
            </a:r>
            <a:r>
              <a:rPr lang="en-US" dirty="0"/>
              <a:t> (DCC)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rgbClr val="000004"/>
                </a:solidFill>
              </a:rPr>
              <a:t>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una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manera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representar</a:t>
            </a:r>
            <a:r>
              <a:rPr lang="en-US" sz="3200" dirty="0">
                <a:solidFill>
                  <a:srgbClr val="000004"/>
                </a:solidFill>
              </a:rPr>
              <a:t> la </a:t>
            </a:r>
            <a:r>
              <a:rPr lang="en-US" sz="3200" dirty="0" err="1">
                <a:solidFill>
                  <a:srgbClr val="000004"/>
                </a:solidFill>
              </a:rPr>
              <a:t>estructura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retroalimentación</a:t>
            </a:r>
            <a:r>
              <a:rPr lang="en-US" sz="3200" dirty="0">
                <a:solidFill>
                  <a:srgbClr val="000004"/>
                </a:solidFill>
              </a:rPr>
              <a:t> del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endParaRPr lang="en-US" sz="3200" dirty="0">
              <a:solidFill>
                <a:srgbClr val="000004"/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Facilita</a:t>
            </a:r>
            <a:r>
              <a:rPr lang="en-US" sz="3200" dirty="0" smtClean="0">
                <a:solidFill>
                  <a:srgbClr val="000004"/>
                </a:solidFill>
              </a:rPr>
              <a:t> la </a:t>
            </a:r>
            <a:r>
              <a:rPr lang="en-US" sz="3200" dirty="0" err="1">
                <a:solidFill>
                  <a:srgbClr val="000004"/>
                </a:solidFill>
              </a:rPr>
              <a:t>especificación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una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hipótesis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dinámica</a:t>
            </a:r>
            <a:r>
              <a:rPr lang="en-US" sz="3200" dirty="0">
                <a:solidFill>
                  <a:srgbClr val="000004"/>
                </a:solidFill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endParaRPr lang="en-US" sz="3200" dirty="0">
              <a:solidFill>
                <a:srgbClr val="0000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En un </a:t>
            </a:r>
            <a:r>
              <a:rPr lang="en-US" dirty="0" err="1" smtClean="0">
                <a:cs typeface="+mj-cs"/>
              </a:rPr>
              <a:t>modelo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completo</a:t>
            </a:r>
            <a:r>
              <a:rPr lang="en-US" dirty="0" smtClean="0">
                <a:cs typeface="+mj-cs"/>
              </a:rPr>
              <a:t>, ¡hay </a:t>
            </a:r>
            <a:r>
              <a:rPr lang="en-US" dirty="0" err="1" smtClean="0">
                <a:cs typeface="+mj-cs"/>
              </a:rPr>
              <a:t>muchos</a:t>
            </a:r>
            <a:r>
              <a:rPr lang="en-US" dirty="0" smtClean="0">
                <a:cs typeface="+mj-cs"/>
              </a:rPr>
              <a:t>!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81000" y="6336268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Éste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un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Diagrama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de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Ciclos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Causales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(DCC)</a:t>
            </a:r>
            <a:endParaRPr lang="en-US" sz="18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1597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90600"/>
            <a:ext cx="793115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Esquema</a:t>
            </a:r>
            <a:r>
              <a:rPr lang="en-US" dirty="0" smtClean="0">
                <a:cs typeface="+mj-cs"/>
              </a:rPr>
              <a:t> del Taller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“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Aprender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haciendo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” (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Platón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)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Repaso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conceptos</a:t>
            </a:r>
            <a:r>
              <a:rPr lang="en-US" sz="3200" dirty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básicos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un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método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Dinámica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sistemas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2 </a:t>
            </a:r>
            <a:r>
              <a:rPr lang="en-US" sz="3200" dirty="0" err="1">
                <a:solidFill>
                  <a:srgbClr val="000004"/>
                </a:solidFill>
                <a:cs typeface="+mn-cs"/>
              </a:rPr>
              <a:t>e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studios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caso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Ciclo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de </a:t>
            </a:r>
            <a:r>
              <a:rPr lang="en-US" sz="2800" dirty="0" err="1" smtClean="0">
                <a:solidFill>
                  <a:srgbClr val="0000FF"/>
                </a:solidFill>
              </a:rPr>
              <a:t>nutrientes</a:t>
            </a:r>
            <a:r>
              <a:rPr lang="en-US" sz="2800" dirty="0" smtClean="0">
                <a:solidFill>
                  <a:srgbClr val="0000FF"/>
                </a:solidFill>
              </a:rPr>
              <a:t> en un </a:t>
            </a:r>
            <a:r>
              <a:rPr lang="en-US" sz="2800" dirty="0" err="1" smtClean="0">
                <a:solidFill>
                  <a:srgbClr val="0000FF"/>
                </a:solidFill>
              </a:rPr>
              <a:t>sistema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ganado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Manejo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recursos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naturales</a:t>
            </a:r>
            <a:r>
              <a:rPr lang="en-US" sz="2800" dirty="0" smtClean="0">
                <a:solidFill>
                  <a:srgbClr val="0000FF"/>
                </a:solidFill>
              </a:rPr>
              <a:t> en </a:t>
            </a:r>
            <a:r>
              <a:rPr lang="en-US" sz="2800" dirty="0" err="1" smtClean="0">
                <a:solidFill>
                  <a:srgbClr val="0000FF"/>
                </a:solidFill>
              </a:rPr>
              <a:t>una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cuenca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/>
              <a:t>Componentes</a:t>
            </a:r>
            <a:r>
              <a:rPr lang="en-US" sz="4000" dirty="0" smtClean="0"/>
              <a:t> claves de </a:t>
            </a:r>
            <a:r>
              <a:rPr lang="en-US" sz="4000" dirty="0" err="1" smtClean="0"/>
              <a:t>sistemas</a:t>
            </a:r>
            <a:endParaRPr lang="en-US" sz="38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retroalimentación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Positivos</a:t>
            </a:r>
            <a:r>
              <a:rPr lang="en-US" sz="2800" dirty="0" smtClean="0">
                <a:solidFill>
                  <a:srgbClr val="0000FF"/>
                </a:solidFill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</a:rPr>
              <a:t>negativos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Reservas</a:t>
            </a:r>
            <a:r>
              <a:rPr lang="en-US" sz="3200" dirty="0" smtClean="0">
                <a:solidFill>
                  <a:srgbClr val="FF0000"/>
                </a:solidFill>
              </a:rPr>
              <a:t> y </a:t>
            </a:r>
            <a:r>
              <a:rPr lang="en-US" sz="3200" dirty="0" err="1" smtClean="0">
                <a:solidFill>
                  <a:srgbClr val="FF0000"/>
                </a:solidFill>
              </a:rPr>
              <a:t>flujos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err="1">
                <a:solidFill>
                  <a:srgbClr val="000004"/>
                </a:solidFill>
              </a:rPr>
              <a:t>Reservas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000004"/>
                </a:solidFill>
              </a:rPr>
              <a:t>flujos</a:t>
            </a:r>
            <a:r>
              <a:rPr lang="en-US" sz="3200" dirty="0">
                <a:solidFill>
                  <a:srgbClr val="000004"/>
                </a:solidFill>
              </a:rPr>
              <a:t> y </a:t>
            </a:r>
            <a:r>
              <a:rPr lang="en-US" sz="3200" dirty="0" err="1">
                <a:solidFill>
                  <a:srgbClr val="000004"/>
                </a:solidFill>
              </a:rPr>
              <a:t>retroalimentación</a:t>
            </a:r>
            <a:r>
              <a:rPr lang="en-US" sz="3200" dirty="0">
                <a:solidFill>
                  <a:srgbClr val="000004"/>
                </a:solidFill>
              </a:rPr>
              <a:t> son los </a:t>
            </a:r>
            <a:r>
              <a:rPr lang="en-US" sz="3200" dirty="0" err="1">
                <a:solidFill>
                  <a:srgbClr val="000004"/>
                </a:solidFill>
              </a:rPr>
              <a:t>componentes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estructurales</a:t>
            </a:r>
            <a:r>
              <a:rPr lang="en-US" sz="3200" dirty="0">
                <a:solidFill>
                  <a:srgbClr val="000004"/>
                </a:solidFill>
              </a:rPr>
              <a:t> claves del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00FF"/>
                </a:solidFill>
              </a:rPr>
              <a:t>Crear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comportamientos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dinámicos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00000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160020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Estructura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: </a:t>
            </a:r>
            <a:r>
              <a:rPr lang="en-US" dirty="0" err="1"/>
              <a:t>reservas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Las </a:t>
            </a:r>
            <a:r>
              <a:rPr lang="en-US" sz="3200" dirty="0" err="1">
                <a:solidFill>
                  <a:srgbClr val="FF0000"/>
                </a:solidFill>
              </a:rPr>
              <a:t>reservas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0004"/>
                </a:solidFill>
              </a:rPr>
              <a:t>son </a:t>
            </a:r>
            <a:r>
              <a:rPr lang="en-US" sz="3200" dirty="0" err="1">
                <a:solidFill>
                  <a:srgbClr val="000004"/>
                </a:solidFill>
              </a:rPr>
              <a:t>acumulaciones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Pueden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contadas</a:t>
            </a:r>
            <a:r>
              <a:rPr lang="en-US" sz="2800" dirty="0">
                <a:solidFill>
                  <a:srgbClr val="0000FF"/>
                </a:solidFill>
              </a:rPr>
              <a:t> en un </a:t>
            </a:r>
            <a:r>
              <a:rPr lang="en-US" sz="2800" dirty="0" err="1">
                <a:solidFill>
                  <a:srgbClr val="0000FF"/>
                </a:solidFill>
              </a:rPr>
              <a:t>momento</a:t>
            </a:r>
            <a:r>
              <a:rPr lang="en-US" sz="2800" dirty="0">
                <a:solidFill>
                  <a:srgbClr val="0000FF"/>
                </a:solidFill>
              </a:rPr>
              <a:t> dado</a:t>
            </a: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Ejemplo</a:t>
            </a:r>
            <a:r>
              <a:rPr lang="en-US" sz="2800" dirty="0">
                <a:solidFill>
                  <a:srgbClr val="0000FF"/>
                </a:solidFill>
              </a:rPr>
              <a:t>:  </a:t>
            </a:r>
            <a:r>
              <a:rPr lang="en-US" sz="2800" dirty="0" err="1">
                <a:solidFill>
                  <a:srgbClr val="0000FF"/>
                </a:solidFill>
              </a:rPr>
              <a:t>número</a:t>
            </a:r>
            <a:r>
              <a:rPr lang="en-US" sz="2800" dirty="0">
                <a:solidFill>
                  <a:srgbClr val="0000FF"/>
                </a:solidFill>
              </a:rPr>
              <a:t> de personas en </a:t>
            </a:r>
            <a:r>
              <a:rPr lang="en-US" sz="2800" dirty="0" err="1">
                <a:solidFill>
                  <a:srgbClr val="0000FF"/>
                </a:solidFill>
              </a:rPr>
              <a:t>este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salón</a:t>
            </a:r>
            <a:endParaRPr lang="en-US" sz="28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También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llamados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estados</a:t>
            </a:r>
            <a:r>
              <a:rPr lang="en-US" sz="2800" dirty="0">
                <a:solidFill>
                  <a:srgbClr val="0000FF"/>
                </a:solidFill>
              </a:rPr>
              <a:t> o </a:t>
            </a:r>
            <a:r>
              <a:rPr lang="en-US" sz="2800" dirty="0" err="1">
                <a:solidFill>
                  <a:srgbClr val="FF0000"/>
                </a:solidFill>
              </a:rPr>
              <a:t>niveles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 err="1">
                <a:solidFill>
                  <a:srgbClr val="000004"/>
                </a:solidFill>
              </a:rPr>
              <a:t>Sólo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cambian</a:t>
            </a:r>
            <a:r>
              <a:rPr lang="en-US" sz="3200" dirty="0">
                <a:solidFill>
                  <a:srgbClr val="000004"/>
                </a:solidFill>
              </a:rPr>
              <a:t> a </a:t>
            </a:r>
            <a:r>
              <a:rPr lang="en-US" sz="3200" dirty="0" err="1">
                <a:solidFill>
                  <a:srgbClr val="000004"/>
                </a:solidFill>
              </a:rPr>
              <a:t>través</a:t>
            </a:r>
            <a:r>
              <a:rPr lang="en-US" sz="3200" dirty="0">
                <a:solidFill>
                  <a:srgbClr val="000004"/>
                </a:solidFill>
              </a:rPr>
              <a:t> de los </a:t>
            </a:r>
            <a:r>
              <a:rPr lang="en-US" sz="3200" dirty="0" err="1">
                <a:solidFill>
                  <a:srgbClr val="000004"/>
                </a:solidFill>
              </a:rPr>
              <a:t>flujos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rgbClr val="0000FF"/>
                </a:solidFill>
              </a:rPr>
              <a:t>Los </a:t>
            </a:r>
            <a:r>
              <a:rPr lang="en-US" sz="2800" dirty="0" err="1">
                <a:solidFill>
                  <a:srgbClr val="0000FF"/>
                </a:solidFill>
              </a:rPr>
              <a:t>flujos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constituyen</a:t>
            </a:r>
            <a:r>
              <a:rPr lang="en-US" sz="2800" dirty="0">
                <a:solidFill>
                  <a:srgbClr val="0000FF"/>
                </a:solidFill>
              </a:rPr>
              <a:t> el </a:t>
            </a:r>
            <a:r>
              <a:rPr lang="en-US" sz="2800" dirty="0" err="1">
                <a:solidFill>
                  <a:srgbClr val="0000FF"/>
                </a:solidFill>
              </a:rPr>
              <a:t>único</a:t>
            </a:r>
            <a:r>
              <a:rPr lang="en-US" sz="2800" dirty="0">
                <a:solidFill>
                  <a:srgbClr val="0000FF"/>
                </a:solidFill>
              </a:rPr>
              <a:t> factor </a:t>
            </a:r>
            <a:r>
              <a:rPr lang="en-US" sz="2800" dirty="0" err="1">
                <a:solidFill>
                  <a:srgbClr val="0000FF"/>
                </a:solidFill>
              </a:rPr>
              <a:t>directo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afecta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las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reservas</a:t>
            </a:r>
            <a:endParaRPr lang="en-US" sz="28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Muchas</a:t>
            </a:r>
            <a:r>
              <a:rPr lang="en-US" sz="2800" dirty="0">
                <a:solidFill>
                  <a:srgbClr val="0000FF"/>
                </a:solidFill>
              </a:rPr>
              <a:t> variables </a:t>
            </a:r>
            <a:r>
              <a:rPr lang="en-US" sz="2800" dirty="0" err="1">
                <a:solidFill>
                  <a:srgbClr val="0000FF"/>
                </a:solidFill>
              </a:rPr>
              <a:t>pueden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afectar</a:t>
            </a:r>
            <a:r>
              <a:rPr lang="en-US" sz="2800" dirty="0">
                <a:solidFill>
                  <a:srgbClr val="0000FF"/>
                </a:solidFill>
              </a:rPr>
              <a:t> los </a:t>
            </a:r>
            <a:r>
              <a:rPr lang="en-US" sz="2800" dirty="0" err="1">
                <a:solidFill>
                  <a:srgbClr val="0000FF"/>
                </a:solidFill>
              </a:rPr>
              <a:t>flujos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  <p:bldP spid="124931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Estructura</a:t>
            </a:r>
            <a:r>
              <a:rPr lang="en-US" dirty="0"/>
              <a:t> del </a:t>
            </a:r>
            <a:r>
              <a:rPr lang="en-US" dirty="0" err="1"/>
              <a:t>sistema</a:t>
            </a:r>
            <a:r>
              <a:rPr lang="en-US" dirty="0"/>
              <a:t>: </a:t>
            </a:r>
            <a:r>
              <a:rPr lang="en-US" dirty="0" err="1"/>
              <a:t>flujos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Los </a:t>
            </a:r>
            <a:r>
              <a:rPr lang="en-US" sz="3200" dirty="0" err="1">
                <a:solidFill>
                  <a:srgbClr val="FF0000"/>
                </a:solidFill>
              </a:rPr>
              <a:t>flujos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04"/>
                </a:solidFill>
              </a:rPr>
              <a:t>se </a:t>
            </a:r>
            <a:r>
              <a:rPr lang="en-US" sz="3200" dirty="0" err="1" smtClean="0">
                <a:solidFill>
                  <a:srgbClr val="000004"/>
                </a:solidFill>
              </a:rPr>
              <a:t>expresan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como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cantidades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durante</a:t>
            </a:r>
            <a:r>
              <a:rPr lang="en-US" sz="3200" dirty="0">
                <a:solidFill>
                  <a:srgbClr val="000004"/>
                </a:solidFill>
              </a:rPr>
              <a:t> un </a:t>
            </a:r>
            <a:r>
              <a:rPr lang="en-US" sz="3200" dirty="0" err="1">
                <a:solidFill>
                  <a:srgbClr val="000004"/>
                </a:solidFill>
              </a:rPr>
              <a:t>intervalo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tiempo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Ejemplo</a:t>
            </a:r>
            <a:r>
              <a:rPr lang="en-US" sz="2800" dirty="0">
                <a:solidFill>
                  <a:srgbClr val="0000FF"/>
                </a:solidFill>
              </a:rPr>
              <a:t>:  </a:t>
            </a:r>
            <a:r>
              <a:rPr lang="en-US" sz="2800" dirty="0" err="1">
                <a:solidFill>
                  <a:srgbClr val="0000FF"/>
                </a:solidFill>
              </a:rPr>
              <a:t>Número</a:t>
            </a:r>
            <a:r>
              <a:rPr lang="en-US" sz="2800" dirty="0">
                <a:solidFill>
                  <a:srgbClr val="0000FF"/>
                </a:solidFill>
              </a:rPr>
              <a:t> de personas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entraron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al </a:t>
            </a:r>
            <a:r>
              <a:rPr lang="en-US" sz="2800" dirty="0" err="1">
                <a:solidFill>
                  <a:srgbClr val="0000FF"/>
                </a:solidFill>
              </a:rPr>
              <a:t>salón</a:t>
            </a:r>
            <a:r>
              <a:rPr lang="en-US" sz="2800" dirty="0">
                <a:solidFill>
                  <a:srgbClr val="0000FF"/>
                </a:solidFill>
              </a:rPr>
              <a:t> en los </a:t>
            </a:r>
            <a:r>
              <a:rPr lang="en-US" sz="2800" dirty="0" err="1">
                <a:solidFill>
                  <a:srgbClr val="0000FF"/>
                </a:solidFill>
              </a:rPr>
              <a:t>últimos</a:t>
            </a:r>
            <a:r>
              <a:rPr lang="en-US" sz="2800" dirty="0">
                <a:solidFill>
                  <a:srgbClr val="0000FF"/>
                </a:solidFill>
              </a:rPr>
              <a:t> 5 </a:t>
            </a:r>
            <a:r>
              <a:rPr lang="en-US" sz="2800" dirty="0" err="1">
                <a:solidFill>
                  <a:srgbClr val="0000FF"/>
                </a:solidFill>
              </a:rPr>
              <a:t>minutos</a:t>
            </a:r>
            <a:endParaRPr lang="en-US" sz="28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Deben </a:t>
            </a:r>
            <a:r>
              <a:rPr lang="en-US" sz="2800" dirty="0" err="1">
                <a:solidFill>
                  <a:srgbClr val="0000FF"/>
                </a:solidFill>
              </a:rPr>
              <a:t>ser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medidos</a:t>
            </a:r>
            <a:r>
              <a:rPr lang="en-US" sz="2800" dirty="0">
                <a:solidFill>
                  <a:srgbClr val="0000FF"/>
                </a:solidFill>
              </a:rPr>
              <a:t> a </a:t>
            </a:r>
            <a:r>
              <a:rPr lang="en-US" sz="2800" dirty="0" err="1">
                <a:solidFill>
                  <a:srgbClr val="0000FF"/>
                </a:solidFill>
              </a:rPr>
              <a:t>través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algún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intervalo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tiempo</a:t>
            </a:r>
            <a:endParaRPr lang="en-US" sz="28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sz="2800" dirty="0" err="1">
                <a:solidFill>
                  <a:srgbClr val="0000FF"/>
                </a:solidFill>
              </a:rPr>
              <a:t>Tambíen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llamados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tasas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Notación</a:t>
            </a:r>
            <a:r>
              <a:rPr lang="en-US" dirty="0"/>
              <a:t> de </a:t>
            </a:r>
            <a:r>
              <a:rPr lang="en-US" dirty="0" err="1"/>
              <a:t>diagramación</a:t>
            </a:r>
            <a:r>
              <a:rPr lang="en-US" dirty="0"/>
              <a:t> </a:t>
            </a:r>
            <a:r>
              <a:rPr lang="en-US" dirty="0" err="1"/>
              <a:t>estándar</a:t>
            </a:r>
            <a:endParaRPr lang="en-US" dirty="0"/>
          </a:p>
        </p:txBody>
      </p:sp>
      <p:pic>
        <p:nvPicPr>
          <p:cNvPr id="224269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7543800" cy="2425700"/>
          </a:xfrm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1066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</a:rPr>
              <a:t>¡OJO! Puede haber más de un ingreso o egreso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</a:rPr>
              <a:t>Ejemplo:</a:t>
            </a:r>
          </a:p>
        </p:txBody>
      </p:sp>
      <p:pic>
        <p:nvPicPr>
          <p:cNvPr id="224271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200400"/>
            <a:ext cx="6781800" cy="2354263"/>
          </a:xfr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6336268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Éste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un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Diagrama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de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Reservas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y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Flujos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(DRF)</a:t>
            </a:r>
            <a:endParaRPr lang="en-US" sz="18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/>
              <a:t>representaciones</a:t>
            </a:r>
            <a:r>
              <a:rPr lang="en-US" dirty="0"/>
              <a:t> </a:t>
            </a:r>
            <a:r>
              <a:rPr lang="en-US" u="sng" dirty="0" err="1"/>
              <a:t>equivalentes</a:t>
            </a:r>
            <a:r>
              <a:rPr lang="en-US" dirty="0"/>
              <a:t> de </a:t>
            </a:r>
            <a:r>
              <a:rPr lang="en-US" dirty="0" err="1"/>
              <a:t>estructuras</a:t>
            </a:r>
            <a:r>
              <a:rPr lang="en-US" dirty="0"/>
              <a:t> de </a:t>
            </a:r>
            <a:r>
              <a:rPr lang="en-US" dirty="0" err="1"/>
              <a:t>reservas</a:t>
            </a:r>
            <a:r>
              <a:rPr lang="en-US" dirty="0"/>
              <a:t> y </a:t>
            </a:r>
            <a:r>
              <a:rPr lang="en-US" dirty="0" err="1"/>
              <a:t>flujos</a:t>
            </a:r>
            <a:endParaRPr lang="en-US" dirty="0"/>
          </a:p>
        </p:txBody>
      </p:sp>
      <p:pic>
        <p:nvPicPr>
          <p:cNvPr id="2293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4038600" cy="2092325"/>
          </a:xfrm>
        </p:spPr>
      </p:pic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447800" y="3581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Metáfora hidr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á</a:t>
            </a:r>
            <a:r>
              <a:rPr lang="en-US" sz="2000">
                <a:solidFill>
                  <a:srgbClr val="0000FF"/>
                </a:solidFill>
              </a:rPr>
              <a:t>ulica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143000" y="53340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Diagrama de reserva y flujo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5562600" y="3429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Ecuación integral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55626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Ecuación diferencial</a:t>
            </a: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457200" y="62484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0000"/>
                </a:solidFill>
              </a:rPr>
              <a:t>Todos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quieren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decir</a:t>
            </a:r>
            <a:r>
              <a:rPr lang="en-US" sz="2000" dirty="0">
                <a:solidFill>
                  <a:srgbClr val="FF0000"/>
                </a:solidFill>
              </a:rPr>
              <a:t> lo </a:t>
            </a:r>
            <a:r>
              <a:rPr lang="en-US" sz="2000" dirty="0" err="1">
                <a:solidFill>
                  <a:srgbClr val="FF0000"/>
                </a:solidFill>
              </a:rPr>
              <a:t>mismo</a:t>
            </a:r>
            <a:r>
              <a:rPr lang="en-US" sz="2000" dirty="0">
                <a:solidFill>
                  <a:srgbClr val="FF0000"/>
                </a:solidFill>
              </a:rPr>
              <a:t>.  </a:t>
            </a:r>
            <a:r>
              <a:rPr lang="en-US" sz="2000" dirty="0" err="1">
                <a:solidFill>
                  <a:srgbClr val="FF0000"/>
                </a:solidFill>
              </a:rPr>
              <a:t>Cuál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usar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depende</a:t>
            </a:r>
            <a:r>
              <a:rPr lang="en-US" sz="2000" dirty="0">
                <a:solidFill>
                  <a:srgbClr val="FF0000"/>
                </a:solidFill>
              </a:rPr>
              <a:t> de la </a:t>
            </a:r>
            <a:r>
              <a:rPr lang="en-US" sz="2000" dirty="0" err="1">
                <a:solidFill>
                  <a:srgbClr val="FF0000"/>
                </a:solidFill>
              </a:rPr>
              <a:t>audiencia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939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962400"/>
            <a:ext cx="4419600" cy="1190625"/>
          </a:xfrm>
        </p:spPr>
      </p:pic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3500" name="Object 20"/>
          <p:cNvGraphicFramePr>
            <a:graphicFrameLocks noChangeAspect="1"/>
          </p:cNvGraphicFramePr>
          <p:nvPr/>
        </p:nvGraphicFramePr>
        <p:xfrm>
          <a:off x="4876800" y="2133600"/>
          <a:ext cx="3886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9" name="Equation" r:id="rId5" imgW="1904174" imgH="495085" progId="Equation.3">
                  <p:embed/>
                </p:oleObj>
              </mc:Choice>
              <mc:Fallback>
                <p:oleObj name="Equation" r:id="rId5" imgW="1904174" imgH="49508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38862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3502" name="Object 22"/>
          <p:cNvGraphicFramePr>
            <a:graphicFrameLocks noChangeAspect="1"/>
          </p:cNvGraphicFramePr>
          <p:nvPr/>
        </p:nvGraphicFramePr>
        <p:xfrm>
          <a:off x="5715000" y="4114800"/>
          <a:ext cx="22098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0" name="Equation" r:id="rId7" imgW="1040948" imgH="393529" progId="Equation.3">
                  <p:embed/>
                </p:oleObj>
              </mc:Choice>
              <mc:Fallback>
                <p:oleObj name="Equation" r:id="rId7" imgW="1040948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22098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1524000" y="16764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</a:rPr>
              <a:t>grifo</a:t>
            </a:r>
          </a:p>
        </p:txBody>
      </p:sp>
      <p:sp>
        <p:nvSpPr>
          <p:cNvPr id="229401" name="Text Box 25"/>
          <p:cNvSpPr txBox="1">
            <a:spLocks noChangeArrowheads="1"/>
          </p:cNvSpPr>
          <p:nvPr/>
        </p:nvSpPr>
        <p:spPr bwMode="auto">
          <a:xfrm>
            <a:off x="2438400" y="2133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</a:rPr>
              <a:t>ba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ñera</a:t>
            </a:r>
          </a:p>
        </p:txBody>
      </p:sp>
      <p:sp>
        <p:nvSpPr>
          <p:cNvPr id="229402" name="Text Box 26"/>
          <p:cNvSpPr txBox="1">
            <a:spLocks noChangeArrowheads="1"/>
          </p:cNvSpPr>
          <p:nvPr/>
        </p:nvSpPr>
        <p:spPr bwMode="auto">
          <a:xfrm>
            <a:off x="3581400" y="2514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</a:rPr>
              <a:t>desag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üe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Conservación</a:t>
            </a:r>
            <a:r>
              <a:rPr lang="en-US" dirty="0"/>
              <a:t> de material en </a:t>
            </a:r>
            <a:r>
              <a:rPr lang="en-US" dirty="0" err="1"/>
              <a:t>reservas</a:t>
            </a:r>
            <a:r>
              <a:rPr lang="en-US" dirty="0"/>
              <a:t> y </a:t>
            </a:r>
            <a:r>
              <a:rPr lang="en-US" dirty="0" err="1"/>
              <a:t>flujos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4"/>
                </a:solidFill>
              </a:rPr>
              <a:t>Los </a:t>
            </a:r>
            <a:r>
              <a:rPr lang="en-US" sz="3200" dirty="0" err="1">
                <a:solidFill>
                  <a:srgbClr val="000004"/>
                </a:solidFill>
              </a:rPr>
              <a:t>contenidos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una</a:t>
            </a:r>
            <a:r>
              <a:rPr lang="en-US" sz="3200" dirty="0">
                <a:solidFill>
                  <a:srgbClr val="000004"/>
                </a:solidFill>
              </a:rPr>
              <a:t> red de </a:t>
            </a:r>
            <a:r>
              <a:rPr lang="en-US" sz="3200" dirty="0" err="1">
                <a:solidFill>
                  <a:srgbClr val="000004"/>
                </a:solidFill>
              </a:rPr>
              <a:t>reservas-flujos</a:t>
            </a:r>
            <a:r>
              <a:rPr lang="en-US" sz="3200" dirty="0">
                <a:solidFill>
                  <a:srgbClr val="000004"/>
                </a:solidFill>
              </a:rPr>
              <a:t> son </a:t>
            </a:r>
            <a:r>
              <a:rPr lang="en-US" sz="3200" dirty="0" err="1">
                <a:solidFill>
                  <a:srgbClr val="FF0000"/>
                </a:solidFill>
              </a:rPr>
              <a:t>conservados</a:t>
            </a:r>
            <a:r>
              <a:rPr lang="en-US" sz="3200" dirty="0"/>
              <a:t> </a:t>
            </a:r>
          </a:p>
          <a:p>
            <a:pPr lvl="1">
              <a:defRPr/>
            </a:pPr>
            <a:r>
              <a:rPr lang="en-US" sz="2800" dirty="0">
                <a:solidFill>
                  <a:srgbClr val="0000FF"/>
                </a:solidFill>
              </a:rPr>
              <a:t>La </a:t>
            </a:r>
            <a:r>
              <a:rPr lang="en-US" sz="2800" dirty="0" err="1">
                <a:solidFill>
                  <a:srgbClr val="0000FF"/>
                </a:solidFill>
              </a:rPr>
              <a:t>cantidad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ingresa</a:t>
            </a:r>
            <a:r>
              <a:rPr lang="en-US" sz="2800" dirty="0">
                <a:solidFill>
                  <a:srgbClr val="0000FF"/>
                </a:solidFill>
              </a:rPr>
              <a:t> a </a:t>
            </a:r>
            <a:r>
              <a:rPr lang="en-US" sz="2800" dirty="0" err="1">
                <a:solidFill>
                  <a:srgbClr val="0000FF"/>
                </a:solidFill>
              </a:rPr>
              <a:t>una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reserva</a:t>
            </a:r>
            <a:r>
              <a:rPr lang="en-US" sz="2800" dirty="0">
                <a:solidFill>
                  <a:srgbClr val="0000FF"/>
                </a:solidFill>
              </a:rPr>
              <a:t> se </a:t>
            </a:r>
            <a:r>
              <a:rPr lang="en-US" sz="2800" dirty="0" err="1">
                <a:solidFill>
                  <a:srgbClr val="0000FF"/>
                </a:solidFill>
              </a:rPr>
              <a:t>queda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allí</a:t>
            </a:r>
            <a:r>
              <a:rPr lang="en-US" sz="2800" dirty="0">
                <a:solidFill>
                  <a:srgbClr val="0000FF"/>
                </a:solidFill>
              </a:rPr>
              <a:t> hasta </a:t>
            </a:r>
            <a:r>
              <a:rPr lang="en-US" sz="2800" dirty="0" err="1">
                <a:solidFill>
                  <a:srgbClr val="0000FF"/>
                </a:solidFill>
              </a:rPr>
              <a:t>su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salida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egreso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defRPr/>
            </a:pPr>
            <a:r>
              <a:rPr lang="en-US" sz="3200" dirty="0">
                <a:solidFill>
                  <a:srgbClr val="000004"/>
                </a:solidFill>
              </a:rPr>
              <a:t>El material </a:t>
            </a:r>
            <a:r>
              <a:rPr lang="en-US" sz="3200" dirty="0" err="1">
                <a:solidFill>
                  <a:srgbClr val="000004"/>
                </a:solidFill>
              </a:rPr>
              <a:t>fluye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una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reserva</a:t>
            </a:r>
            <a:r>
              <a:rPr lang="en-US" sz="3200" dirty="0">
                <a:solidFill>
                  <a:srgbClr val="000004"/>
                </a:solidFill>
              </a:rPr>
              <a:t> a </a:t>
            </a:r>
            <a:r>
              <a:rPr lang="en-US" sz="3200" dirty="0" err="1">
                <a:solidFill>
                  <a:srgbClr val="000004"/>
                </a:solidFill>
              </a:rPr>
              <a:t>otra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rgbClr val="0000FF"/>
                </a:solidFill>
              </a:rPr>
              <a:t>Se </a:t>
            </a:r>
            <a:r>
              <a:rPr lang="en-US" sz="2800" dirty="0" err="1">
                <a:solidFill>
                  <a:srgbClr val="0000FF"/>
                </a:solidFill>
              </a:rPr>
              <a:t>incrementa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una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reserva</a:t>
            </a:r>
            <a:r>
              <a:rPr lang="en-US" sz="2800" dirty="0">
                <a:solidFill>
                  <a:srgbClr val="0000FF"/>
                </a:solidFill>
              </a:rPr>
              <a:t> en la </a:t>
            </a:r>
            <a:r>
              <a:rPr lang="en-US" sz="2800" dirty="0" err="1">
                <a:solidFill>
                  <a:srgbClr val="0000FF"/>
                </a:solidFill>
              </a:rPr>
              <a:t>misma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cantidad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la </a:t>
            </a:r>
            <a:r>
              <a:rPr lang="en-US" sz="2800" dirty="0" err="1">
                <a:solidFill>
                  <a:srgbClr val="0000FF"/>
                </a:solidFill>
              </a:rPr>
              <a:t>otra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disminuye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Prueba:  ¿Reserva o flujo?</a:t>
            </a:r>
          </a:p>
        </p:txBody>
      </p:sp>
      <p:graphicFrame>
        <p:nvGraphicFramePr>
          <p:cNvPr id="68649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38670"/>
              </p:ext>
            </p:extLst>
          </p:nvPr>
        </p:nvGraphicFramePr>
        <p:xfrm>
          <a:off x="457200" y="1143000"/>
          <a:ext cx="8229600" cy="491663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Prueba:  ¿Reserva o flujo?</a:t>
            </a:r>
          </a:p>
        </p:txBody>
      </p:sp>
      <p:graphicFrame>
        <p:nvGraphicFramePr>
          <p:cNvPr id="70692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012202"/>
              </p:ext>
            </p:extLst>
          </p:nvPr>
        </p:nvGraphicFramePr>
        <p:xfrm>
          <a:off x="457200" y="1066800"/>
          <a:ext cx="8229600" cy="512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(terreno)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Prueba:  ¿Reserva o flujo?</a:t>
            </a:r>
          </a:p>
        </p:txBody>
      </p:sp>
      <p:graphicFrame>
        <p:nvGraphicFramePr>
          <p:cNvPr id="163874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704156"/>
              </p:ext>
            </p:extLst>
          </p:nvPr>
        </p:nvGraphicFramePr>
        <p:xfrm>
          <a:off x="457200" y="1066800"/>
          <a:ext cx="8229600" cy="512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kg/día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(terreno)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Prueba:  ¿Reserva o flujo?</a:t>
            </a:r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83946"/>
              </p:ext>
            </p:extLst>
          </p:nvPr>
        </p:nvGraphicFramePr>
        <p:xfrm>
          <a:off x="457200" y="1066800"/>
          <a:ext cx="8229600" cy="512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kg/día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número/mes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(terreno)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Dinámica</a:t>
            </a:r>
            <a:r>
              <a:rPr lang="en-US" dirty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:  </a:t>
            </a:r>
            <a:r>
              <a:rPr lang="en-US" dirty="0" err="1" smtClean="0"/>
              <a:t>Repaso</a:t>
            </a:r>
            <a:r>
              <a:rPr lang="en-US" dirty="0" smtClean="0"/>
              <a:t> de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Prueba:  ¿Reserva o flujo?</a:t>
            </a:r>
          </a:p>
        </p:txBody>
      </p:sp>
      <p:graphicFrame>
        <p:nvGraphicFramePr>
          <p:cNvPr id="16589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051321"/>
              </p:ext>
            </p:extLst>
          </p:nvPr>
        </p:nvGraphicFramePr>
        <p:xfrm>
          <a:off x="457200" y="1066800"/>
          <a:ext cx="8229600" cy="512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kg/día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número/mes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número/mes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(terreno)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Prueba</a:t>
            </a:r>
            <a:r>
              <a:rPr lang="en-US" dirty="0" smtClean="0">
                <a:cs typeface="+mj-cs"/>
              </a:rPr>
              <a:t>:  ¿</a:t>
            </a:r>
            <a:r>
              <a:rPr lang="en-US" dirty="0" err="1" smtClean="0">
                <a:cs typeface="+mj-cs"/>
              </a:rPr>
              <a:t>Reserva</a:t>
            </a:r>
            <a:r>
              <a:rPr lang="en-US" dirty="0" smtClean="0">
                <a:cs typeface="+mj-cs"/>
              </a:rPr>
              <a:t> o </a:t>
            </a:r>
            <a:r>
              <a:rPr lang="en-US" dirty="0" err="1" smtClean="0">
                <a:cs typeface="+mj-cs"/>
              </a:rPr>
              <a:t>flujo</a:t>
            </a:r>
            <a:r>
              <a:rPr lang="en-US" dirty="0" smtClean="0">
                <a:cs typeface="+mj-cs"/>
              </a:rPr>
              <a:t>?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906163"/>
              </p:ext>
            </p:extLst>
          </p:nvPr>
        </p:nvGraphicFramePr>
        <p:xfrm>
          <a:off x="457200" y="1066800"/>
          <a:ext cx="8229600" cy="512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83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Cantidad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Unidad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¿Reserva o flujo?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Corderos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en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rebaño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Consumo de MS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kg/día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Venta de animales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número/mes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Mortalidad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número/mes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flujo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Tamaño de finca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(terreno)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reserva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Representación</a:t>
            </a:r>
            <a:r>
              <a:rPr lang="en-US" dirty="0"/>
              <a:t> </a:t>
            </a:r>
            <a:r>
              <a:rPr lang="en-US" dirty="0" err="1"/>
              <a:t>gráfica</a:t>
            </a:r>
            <a:r>
              <a:rPr lang="en-US" dirty="0"/>
              <a:t> de 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endParaRPr lang="en-US" dirty="0" smtClean="0">
              <a:cs typeface="+mj-cs"/>
            </a:endParaRPr>
          </a:p>
        </p:txBody>
      </p:sp>
      <p:pic>
        <p:nvPicPr>
          <p:cNvPr id="21914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1011237"/>
            <a:ext cx="8912225" cy="5084763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6336268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Éste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es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un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Diagrama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de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Reservas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y </a:t>
            </a: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Flujos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 (DRF)</a:t>
            </a:r>
            <a:endParaRPr lang="en-US" sz="18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Componentes</a:t>
            </a:r>
            <a:r>
              <a:rPr lang="en-US" dirty="0" smtClean="0"/>
              <a:t> claves de </a:t>
            </a:r>
            <a:r>
              <a:rPr lang="en-US" dirty="0" err="1" smtClean="0"/>
              <a:t>sistemas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retroalimentación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Positivos</a:t>
            </a:r>
            <a:r>
              <a:rPr lang="en-US" sz="2800" dirty="0" smtClean="0">
                <a:solidFill>
                  <a:srgbClr val="0000FF"/>
                </a:solidFill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</a:rPr>
              <a:t>negativos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Reservas</a:t>
            </a:r>
            <a:r>
              <a:rPr lang="en-US" sz="3200" dirty="0" smtClean="0">
                <a:solidFill>
                  <a:srgbClr val="FF0000"/>
                </a:solidFill>
              </a:rPr>
              <a:t> y </a:t>
            </a:r>
            <a:r>
              <a:rPr lang="en-US" sz="3200" dirty="0" err="1" smtClean="0">
                <a:solidFill>
                  <a:srgbClr val="FF0000"/>
                </a:solidFill>
              </a:rPr>
              <a:t>flujos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err="1">
                <a:solidFill>
                  <a:srgbClr val="000004"/>
                </a:solidFill>
              </a:rPr>
              <a:t>Reservas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000004"/>
                </a:solidFill>
              </a:rPr>
              <a:t>flujos</a:t>
            </a:r>
            <a:r>
              <a:rPr lang="en-US" sz="3200" dirty="0">
                <a:solidFill>
                  <a:srgbClr val="000004"/>
                </a:solidFill>
              </a:rPr>
              <a:t> y </a:t>
            </a:r>
            <a:r>
              <a:rPr lang="en-US" sz="3200" dirty="0" err="1">
                <a:solidFill>
                  <a:srgbClr val="000004"/>
                </a:solidFill>
              </a:rPr>
              <a:t>retroalimentación</a:t>
            </a:r>
            <a:r>
              <a:rPr lang="en-US" sz="3200" dirty="0">
                <a:solidFill>
                  <a:srgbClr val="000004"/>
                </a:solidFill>
              </a:rPr>
              <a:t> son los </a:t>
            </a:r>
            <a:r>
              <a:rPr lang="en-US" sz="3200" dirty="0" err="1">
                <a:solidFill>
                  <a:srgbClr val="000004"/>
                </a:solidFill>
              </a:rPr>
              <a:t>componentes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estructurales</a:t>
            </a:r>
            <a:r>
              <a:rPr lang="en-US" sz="3200" dirty="0">
                <a:solidFill>
                  <a:srgbClr val="000004"/>
                </a:solidFill>
              </a:rPr>
              <a:t> claves del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endParaRPr lang="en-US" sz="3200" dirty="0">
              <a:solidFill>
                <a:srgbClr val="000004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0000FF"/>
                </a:solidFill>
              </a:rPr>
              <a:t>Crear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comportamientos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dinámicos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00000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160020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75338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 </a:t>
            </a:r>
            <a:r>
              <a:rPr lang="ja-JP" altLang="en-US" dirty="0">
                <a:latin typeface="Arial"/>
              </a:rPr>
              <a:t>“</a:t>
            </a:r>
            <a:r>
              <a:rPr lang="en-US" altLang="ja-JP" dirty="0" err="1"/>
              <a:t>h</a:t>
            </a:r>
            <a:r>
              <a:rPr lang="en-US" dirty="0" err="1"/>
              <a:t>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4"/>
                </a:solidFill>
              </a:rPr>
              <a:t>Las </a:t>
            </a:r>
            <a:r>
              <a:rPr lang="en-US" sz="3200" dirty="0" err="1" smtClean="0">
                <a:solidFill>
                  <a:srgbClr val="000004"/>
                </a:solidFill>
              </a:rPr>
              <a:t>herramientas</a:t>
            </a:r>
            <a:r>
              <a:rPr lang="en-US" sz="3200" dirty="0" smtClean="0">
                <a:solidFill>
                  <a:srgbClr val="000004"/>
                </a:solidFill>
              </a:rPr>
              <a:t> DCC y DRF </a:t>
            </a:r>
            <a:r>
              <a:rPr lang="en-US" sz="3200" dirty="0" err="1" smtClean="0">
                <a:solidFill>
                  <a:srgbClr val="000004"/>
                </a:solidFill>
              </a:rPr>
              <a:t>indican</a:t>
            </a:r>
            <a:r>
              <a:rPr lang="en-US" sz="3200" dirty="0" smtClean="0">
                <a:solidFill>
                  <a:srgbClr val="000004"/>
                </a:solidFill>
              </a:rPr>
              <a:t> en </a:t>
            </a:r>
            <a:r>
              <a:rPr lang="en-US" sz="3200" dirty="0" err="1" smtClean="0">
                <a:solidFill>
                  <a:srgbClr val="000004"/>
                </a:solidFill>
              </a:rPr>
              <a:t>representación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gráfica</a:t>
            </a:r>
            <a:r>
              <a:rPr lang="en-US" sz="3200" dirty="0" smtClean="0">
                <a:solidFill>
                  <a:srgbClr val="000004"/>
                </a:solidFill>
              </a:rPr>
              <a:t> los </a:t>
            </a:r>
            <a:r>
              <a:rPr lang="en-US" sz="3200" dirty="0" err="1" smtClean="0">
                <a:solidFill>
                  <a:srgbClr val="000004"/>
                </a:solidFill>
              </a:rPr>
              <a:t>componentes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que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pueden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causar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observado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</a:p>
          <a:p>
            <a:pPr lvl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Que</a:t>
            </a:r>
            <a:r>
              <a:rPr lang="en-US" sz="2800" dirty="0" smtClean="0">
                <a:solidFill>
                  <a:srgbClr val="0000FF"/>
                </a:solidFill>
              </a:rPr>
              <a:t> se define </a:t>
            </a:r>
            <a:r>
              <a:rPr lang="en-US" sz="2800" dirty="0" err="1" smtClean="0">
                <a:solidFill>
                  <a:srgbClr val="0000FF"/>
                </a:solidFill>
              </a:rPr>
              <a:t>como</a:t>
            </a:r>
            <a:r>
              <a:rPr lang="en-US" sz="2800" dirty="0" smtClean="0">
                <a:solidFill>
                  <a:srgbClr val="0000FF"/>
                </a:solidFill>
              </a:rPr>
              <a:t> “el </a:t>
            </a:r>
            <a:r>
              <a:rPr lang="en-US" sz="2800" dirty="0" err="1" smtClean="0">
                <a:solidFill>
                  <a:srgbClr val="0000FF"/>
                </a:solidFill>
              </a:rPr>
              <a:t>problema</a:t>
            </a:r>
            <a:r>
              <a:rPr lang="en-US" sz="2800" dirty="0" smtClean="0">
                <a:solidFill>
                  <a:srgbClr val="0000FF"/>
                </a:solidFill>
              </a:rPr>
              <a:t>” de </a:t>
            </a:r>
            <a:r>
              <a:rPr lang="en-US" sz="2800" dirty="0" err="1" smtClean="0">
                <a:solidFill>
                  <a:srgbClr val="0000FF"/>
                </a:solidFill>
              </a:rPr>
              <a:t>interés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dirty="0" err="1" smtClean="0">
                <a:solidFill>
                  <a:srgbClr val="000004"/>
                </a:solidFill>
              </a:rPr>
              <a:t>Ésta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es</a:t>
            </a:r>
            <a:r>
              <a:rPr lang="en-US" sz="3200" dirty="0" smtClean="0">
                <a:solidFill>
                  <a:srgbClr val="000004"/>
                </a:solidFill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</a:rPr>
              <a:t>hipótesis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dinámica</a:t>
            </a:r>
            <a:endParaRPr lang="en-US" sz="3200" dirty="0">
              <a:solidFill>
                <a:srgbClr val="000004"/>
              </a:solidFill>
            </a:endParaRPr>
          </a:p>
          <a:p>
            <a:pPr>
              <a:defRPr/>
            </a:pPr>
            <a:endParaRPr lang="en-US" sz="3200" u="sng" dirty="0">
              <a:solidFill>
                <a:srgbClr val="000004"/>
              </a:solidFill>
            </a:endParaRPr>
          </a:p>
          <a:p>
            <a:pPr>
              <a:defRPr/>
            </a:pP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2046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 </a:t>
            </a:r>
            <a:r>
              <a:rPr lang="en-US" dirty="0" err="1">
                <a:cs typeface="+mj-cs"/>
              </a:rPr>
              <a:t>P</a:t>
            </a:r>
            <a:r>
              <a:rPr lang="en-US" dirty="0" err="1" smtClean="0">
                <a:cs typeface="+mj-cs"/>
              </a:rPr>
              <a:t>roceso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para</a:t>
            </a:r>
            <a:r>
              <a:rPr lang="en-US" dirty="0" smtClean="0">
                <a:cs typeface="+mj-cs"/>
              </a:rPr>
              <a:t> la </a:t>
            </a:r>
            <a:r>
              <a:rPr lang="en-US" dirty="0" err="1" smtClean="0">
                <a:cs typeface="+mj-cs"/>
              </a:rPr>
              <a:t>Modelación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usando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Dinámica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Sistemas</a:t>
            </a:r>
            <a:endParaRPr lang="en-US" dirty="0" smtClean="0">
              <a:cs typeface="+mj-cs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Articular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problema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Comportamiento</a:t>
            </a:r>
            <a:r>
              <a:rPr lang="en-US" sz="2800" dirty="0" smtClean="0">
                <a:solidFill>
                  <a:srgbClr val="0000FF"/>
                </a:solidFill>
              </a:rPr>
              <a:t> del </a:t>
            </a:r>
            <a:r>
              <a:rPr lang="ja-JP" altLang="en-US" sz="28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</a:rPr>
              <a:t>modo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referencia</a:t>
            </a:r>
            <a:r>
              <a:rPr lang="ja-JP" altLang="en-US" sz="2800" dirty="0" smtClean="0">
                <a:solidFill>
                  <a:srgbClr val="0000FF"/>
                </a:solidFill>
                <a:latin typeface="Arial"/>
              </a:rPr>
              <a:t>”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Formular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una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hipótesis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dinámica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Estructura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reserva-flujo-retroalimentación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para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explicar</a:t>
            </a:r>
            <a:r>
              <a:rPr lang="en-US" sz="2800" dirty="0" smtClean="0">
                <a:solidFill>
                  <a:srgbClr val="0000FF"/>
                </a:solidFill>
              </a:rPr>
              <a:t> el </a:t>
            </a:r>
            <a:r>
              <a:rPr lang="en-US" sz="2800" dirty="0" err="1" smtClean="0">
                <a:solidFill>
                  <a:srgbClr val="0000FF"/>
                </a:solidFill>
              </a:rPr>
              <a:t>comportamiento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Formular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Probar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Examinar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políticas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prácticas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alternativas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5290" y="275338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Ejercicios</a:t>
            </a:r>
            <a:r>
              <a:rPr lang="en-US" dirty="0" smtClean="0"/>
              <a:t> de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0004"/>
                </a:solidFill>
              </a:rPr>
              <a:t>Ilustrar</a:t>
            </a:r>
            <a:r>
              <a:rPr lang="en-US" sz="3200" dirty="0" smtClean="0">
                <a:solidFill>
                  <a:srgbClr val="000004"/>
                </a:solidFill>
              </a:rPr>
              <a:t>/</a:t>
            </a:r>
            <a:r>
              <a:rPr lang="en-US" sz="3200" dirty="0" err="1" smtClean="0">
                <a:solidFill>
                  <a:srgbClr val="000004"/>
                </a:solidFill>
              </a:rPr>
              <a:t>practicar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etapas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este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proceso</a:t>
            </a:r>
            <a:endParaRPr lang="en-US" sz="3200" dirty="0" smtClean="0">
              <a:solidFill>
                <a:srgbClr val="00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31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err="1"/>
              <a:t>Ejercicio</a:t>
            </a:r>
            <a:r>
              <a:rPr lang="en-US" sz="4600" dirty="0"/>
              <a:t> de </a:t>
            </a:r>
            <a:r>
              <a:rPr lang="en-US" sz="4600" dirty="0" err="1" smtClean="0"/>
              <a:t>caso</a:t>
            </a:r>
            <a:r>
              <a:rPr lang="en-US" sz="4600" dirty="0" smtClean="0"/>
              <a:t>:  </a:t>
            </a:r>
            <a:r>
              <a:rPr lang="en-US" sz="4600" dirty="0" err="1" smtClean="0"/>
              <a:t>ciclos</a:t>
            </a:r>
            <a:r>
              <a:rPr lang="en-US" sz="4600" dirty="0" smtClean="0"/>
              <a:t> </a:t>
            </a:r>
            <a:r>
              <a:rPr lang="en-US" sz="4600" dirty="0"/>
              <a:t>de </a:t>
            </a:r>
            <a:r>
              <a:rPr lang="en-US" sz="4600" dirty="0" err="1"/>
              <a:t>nutrientes</a:t>
            </a:r>
            <a:r>
              <a:rPr lang="en-US" sz="4600" dirty="0"/>
              <a:t> en </a:t>
            </a:r>
            <a:r>
              <a:rPr lang="en-US" sz="4600" dirty="0" err="1"/>
              <a:t>sistemas</a:t>
            </a:r>
            <a:r>
              <a:rPr lang="en-US" sz="4600" dirty="0"/>
              <a:t> </a:t>
            </a:r>
            <a:r>
              <a:rPr lang="en-US" sz="4600" dirty="0" err="1"/>
              <a:t>ganaderos</a:t>
            </a:r>
            <a:endParaRPr lang="en-US" sz="4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Este </a:t>
            </a:r>
            <a:r>
              <a:rPr lang="en-US" sz="3800" dirty="0" err="1"/>
              <a:t>ejercicio</a:t>
            </a:r>
            <a:r>
              <a:rPr lang="en-US" sz="3800" dirty="0"/>
              <a:t> </a:t>
            </a:r>
            <a:r>
              <a:rPr lang="en-US" sz="3800" dirty="0" err="1"/>
              <a:t>estará</a:t>
            </a:r>
            <a:r>
              <a:rPr lang="en-US" sz="3800" dirty="0"/>
              <a:t> </a:t>
            </a:r>
            <a:r>
              <a:rPr lang="en-US" sz="3800" dirty="0" err="1"/>
              <a:t>enfocado</a:t>
            </a:r>
            <a:r>
              <a:rPr lang="en-US" sz="3800" dirty="0"/>
              <a:t> en </a:t>
            </a:r>
            <a:r>
              <a:rPr lang="en-US" sz="3800" dirty="0" smtClean="0"/>
              <a:t>los </a:t>
            </a:r>
            <a:r>
              <a:rPr lang="en-US" sz="3800" dirty="0" err="1" smtClean="0"/>
              <a:t>primeros</a:t>
            </a:r>
            <a:r>
              <a:rPr lang="en-US" sz="3800" dirty="0" smtClean="0"/>
              <a:t> dos </a:t>
            </a:r>
            <a:r>
              <a:rPr lang="en-US" sz="3800" dirty="0" err="1" smtClean="0"/>
              <a:t>pasos</a:t>
            </a:r>
            <a:endParaRPr lang="en-US" sz="38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4"/>
                </a:solidFill>
              </a:rPr>
              <a:t>Articular el </a:t>
            </a:r>
            <a:r>
              <a:rPr lang="en-US" sz="3200" dirty="0" err="1" smtClean="0">
                <a:solidFill>
                  <a:srgbClr val="000004"/>
                </a:solidFill>
              </a:rPr>
              <a:t>problema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Comportamiento</a:t>
            </a:r>
            <a:r>
              <a:rPr lang="en-US" sz="2800" dirty="0">
                <a:solidFill>
                  <a:srgbClr val="0000FF"/>
                </a:solidFill>
              </a:rPr>
              <a:t> del </a:t>
            </a:r>
            <a:r>
              <a:rPr lang="ja-JP" altLang="en-US" sz="2800" dirty="0">
                <a:solidFill>
                  <a:srgbClr val="0000FF"/>
                </a:solidFill>
              </a:rPr>
              <a:t>“</a:t>
            </a:r>
            <a:r>
              <a:rPr lang="en-US" sz="2800" dirty="0" err="1">
                <a:solidFill>
                  <a:srgbClr val="0000FF"/>
                </a:solidFill>
              </a:rPr>
              <a:t>modo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referencia</a:t>
            </a:r>
            <a:r>
              <a:rPr lang="ja-JP" altLang="en-US" sz="2800" dirty="0" smtClean="0">
                <a:solidFill>
                  <a:srgbClr val="0000FF"/>
                </a:solidFill>
              </a:rPr>
              <a:t>”</a:t>
            </a:r>
            <a:endParaRPr lang="en-US" sz="2800" dirty="0" smtClean="0">
              <a:solidFill>
                <a:srgbClr val="000004"/>
              </a:solidFill>
            </a:endParaRPr>
          </a:p>
          <a:p>
            <a:r>
              <a:rPr lang="en-US" sz="3200" dirty="0" err="1" smtClean="0">
                <a:solidFill>
                  <a:srgbClr val="000004"/>
                </a:solidFill>
              </a:rPr>
              <a:t>Formular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una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hipótesis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dinámica</a:t>
            </a:r>
            <a:endParaRPr lang="en-US" sz="3200" dirty="0">
              <a:solidFill>
                <a:srgbClr val="000004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Una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hipótesis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preliminar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sobre</a:t>
            </a:r>
            <a:r>
              <a:rPr lang="en-US" sz="2800" dirty="0">
                <a:solidFill>
                  <a:srgbClr val="0000FF"/>
                </a:solidFill>
              </a:rPr>
              <a:t> la </a:t>
            </a:r>
            <a:r>
              <a:rPr lang="en-US" sz="2800" dirty="0" err="1">
                <a:solidFill>
                  <a:srgbClr val="0000FF"/>
                </a:solidFill>
              </a:rPr>
              <a:t>estructura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causa</a:t>
            </a:r>
            <a:r>
              <a:rPr lang="en-US" sz="2800" dirty="0">
                <a:solidFill>
                  <a:srgbClr val="0000FF"/>
                </a:solidFill>
              </a:rPr>
              <a:t> el(los) </a:t>
            </a:r>
            <a:r>
              <a:rPr lang="en-US" sz="2800" dirty="0" err="1">
                <a:solidFill>
                  <a:srgbClr val="0000FF"/>
                </a:solidFill>
              </a:rPr>
              <a:t>comportamiento</a:t>
            </a:r>
            <a:r>
              <a:rPr lang="en-US" sz="2800" dirty="0">
                <a:solidFill>
                  <a:srgbClr val="0000FF"/>
                </a:solidFill>
              </a:rPr>
              <a:t>(s) </a:t>
            </a:r>
            <a:r>
              <a:rPr lang="en-US" sz="2800" dirty="0" err="1">
                <a:solidFill>
                  <a:srgbClr val="0000FF"/>
                </a:solidFill>
              </a:rPr>
              <a:t>observado</a:t>
            </a:r>
            <a:r>
              <a:rPr lang="en-US" sz="2800" dirty="0">
                <a:solidFill>
                  <a:srgbClr val="0000FF"/>
                </a:solidFill>
              </a:rPr>
              <a:t>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el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4"/>
                </a:solidFill>
              </a:rPr>
              <a:t>Identificar</a:t>
            </a:r>
            <a:r>
              <a:rPr lang="en-US" dirty="0" smtClean="0">
                <a:solidFill>
                  <a:srgbClr val="000004"/>
                </a:solidFill>
              </a:rPr>
              <a:t> el “</a:t>
            </a:r>
            <a:r>
              <a:rPr lang="en-US" dirty="0" err="1" smtClean="0">
                <a:solidFill>
                  <a:srgbClr val="000004"/>
                </a:solidFill>
              </a:rPr>
              <a:t>modo</a:t>
            </a:r>
            <a:r>
              <a:rPr lang="en-US" dirty="0" smtClean="0">
                <a:solidFill>
                  <a:srgbClr val="000004"/>
                </a:solidFill>
              </a:rPr>
              <a:t> de </a:t>
            </a:r>
            <a:r>
              <a:rPr lang="en-US" dirty="0" err="1" smtClean="0">
                <a:solidFill>
                  <a:srgbClr val="000004"/>
                </a:solidFill>
              </a:rPr>
              <a:t>referencia</a:t>
            </a:r>
            <a:r>
              <a:rPr lang="en-US" dirty="0" smtClean="0">
                <a:solidFill>
                  <a:srgbClr val="000004"/>
                </a:solidFill>
              </a:rPr>
              <a:t>”</a:t>
            </a:r>
          </a:p>
          <a:p>
            <a:r>
              <a:rPr lang="en-US" dirty="0" err="1" smtClean="0">
                <a:solidFill>
                  <a:srgbClr val="000004"/>
                </a:solidFill>
              </a:rPr>
              <a:t>Conjunto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de </a:t>
            </a:r>
            <a:r>
              <a:rPr lang="en-US" dirty="0" err="1" smtClean="0">
                <a:solidFill>
                  <a:srgbClr val="000004"/>
                </a:solidFill>
              </a:rPr>
              <a:t>gráficos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que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demuestran</a:t>
            </a:r>
            <a:r>
              <a:rPr lang="en-US" dirty="0">
                <a:solidFill>
                  <a:srgbClr val="000004"/>
                </a:solidFill>
              </a:rPr>
              <a:t> la </a:t>
            </a:r>
            <a:r>
              <a:rPr lang="en-US" dirty="0" err="1">
                <a:solidFill>
                  <a:srgbClr val="000004"/>
                </a:solidFill>
              </a:rPr>
              <a:t>formulación</a:t>
            </a:r>
            <a:r>
              <a:rPr lang="en-US" dirty="0">
                <a:solidFill>
                  <a:srgbClr val="000004"/>
                </a:solidFill>
              </a:rPr>
              <a:t> del </a:t>
            </a:r>
            <a:r>
              <a:rPr lang="en-US" dirty="0" err="1" smtClean="0">
                <a:solidFill>
                  <a:srgbClr val="000004"/>
                </a:solidFill>
              </a:rPr>
              <a:t>problema</a:t>
            </a:r>
            <a:endParaRPr lang="en-US" dirty="0">
              <a:solidFill>
                <a:srgbClr val="000004"/>
              </a:solidFill>
            </a:endParaRPr>
          </a:p>
          <a:p>
            <a:r>
              <a:rPr lang="en-US" dirty="0" err="1" smtClean="0">
                <a:solidFill>
                  <a:srgbClr val="000004"/>
                </a:solidFill>
              </a:rPr>
              <a:t>Definir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variables de </a:t>
            </a:r>
            <a:r>
              <a:rPr lang="en-US" dirty="0" err="1">
                <a:solidFill>
                  <a:srgbClr val="000004"/>
                </a:solidFill>
              </a:rPr>
              <a:t>interés</a:t>
            </a:r>
            <a:r>
              <a:rPr lang="en-US" dirty="0">
                <a:solidFill>
                  <a:srgbClr val="000004"/>
                </a:solidFill>
              </a:rPr>
              <a:t> claves</a:t>
            </a:r>
          </a:p>
          <a:p>
            <a:r>
              <a:rPr lang="en-US" dirty="0" err="1">
                <a:solidFill>
                  <a:srgbClr val="000004"/>
                </a:solidFill>
              </a:rPr>
              <a:t>Definir</a:t>
            </a:r>
            <a:r>
              <a:rPr lang="en-US" dirty="0">
                <a:solidFill>
                  <a:srgbClr val="000004"/>
                </a:solidFill>
              </a:rPr>
              <a:t> un </a:t>
            </a:r>
            <a:r>
              <a:rPr lang="en-US" dirty="0" err="1">
                <a:solidFill>
                  <a:srgbClr val="000004"/>
                </a:solidFill>
              </a:rPr>
              <a:t>horizonte</a:t>
            </a:r>
            <a:r>
              <a:rPr lang="en-US" dirty="0">
                <a:solidFill>
                  <a:srgbClr val="000004"/>
                </a:solidFill>
              </a:rPr>
              <a:t> de </a:t>
            </a:r>
            <a:r>
              <a:rPr lang="en-US" dirty="0" err="1">
                <a:solidFill>
                  <a:srgbClr val="000004"/>
                </a:solidFill>
              </a:rPr>
              <a:t>planificación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apropiado</a:t>
            </a:r>
            <a:endParaRPr lang="en-US" dirty="0">
              <a:solidFill>
                <a:srgbClr val="0000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Dinámica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sistemas</a:t>
            </a:r>
            <a:endParaRPr lang="en-US" dirty="0" smtClean="0">
              <a:cs typeface="+mj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Un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método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dinámico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Aplicable</a:t>
            </a:r>
            <a:r>
              <a:rPr lang="en-US" sz="2800" dirty="0" smtClean="0">
                <a:solidFill>
                  <a:srgbClr val="0000FF"/>
                </a:solidFill>
              </a:rPr>
              <a:t> a un </a:t>
            </a:r>
            <a:r>
              <a:rPr lang="en-US" sz="2800" dirty="0" err="1" smtClean="0">
                <a:solidFill>
                  <a:srgbClr val="0000FF"/>
                </a:solidFill>
              </a:rPr>
              <a:t>amplio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rango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sistemas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biol</a:t>
            </a:r>
            <a:r>
              <a:rPr lang="es-CO" sz="2800" dirty="0" smtClean="0">
                <a:solidFill>
                  <a:srgbClr val="0000FF"/>
                </a:solidFill>
              </a:rPr>
              <a:t>ó</a:t>
            </a:r>
            <a:r>
              <a:rPr lang="en-US" sz="2800" dirty="0" err="1" smtClean="0">
                <a:solidFill>
                  <a:srgbClr val="0000FF"/>
                </a:solidFill>
              </a:rPr>
              <a:t>gicos</a:t>
            </a:r>
            <a:r>
              <a:rPr lang="en-US" sz="2800" dirty="0" smtClean="0">
                <a:solidFill>
                  <a:srgbClr val="0000FF"/>
                </a:solidFill>
              </a:rPr>
              <a:t> y </a:t>
            </a:r>
            <a:r>
              <a:rPr lang="en-US" sz="2800" dirty="0" err="1" smtClean="0">
                <a:solidFill>
                  <a:srgbClr val="0000FF"/>
                </a:solidFill>
              </a:rPr>
              <a:t>sociales</a:t>
            </a:r>
            <a:endParaRPr lang="en-US" sz="2800" b="1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est</a:t>
            </a:r>
            <a:r>
              <a:rPr lang="es-CO" sz="3200" dirty="0" smtClean="0">
                <a:solidFill>
                  <a:srgbClr val="000004"/>
                </a:solidFill>
                <a:cs typeface="+mn-cs"/>
              </a:rPr>
              <a:t>á determinado por su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estructura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Especificar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estructura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para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comprender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futuro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Evaluar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intervenciones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para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lograr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mejores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+mn-cs"/>
              </a:rPr>
              <a:t>resultados</a:t>
            </a:r>
            <a:endParaRPr lang="en-US" sz="2400" dirty="0" smtClean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 en </a:t>
            </a:r>
            <a:r>
              <a:rPr lang="en-US" dirty="0" err="1"/>
              <a:t>dinámica</a:t>
            </a:r>
            <a:r>
              <a:rPr lang="en-US" dirty="0"/>
              <a:t> de </a:t>
            </a:r>
            <a:r>
              <a:rPr lang="en-US" dirty="0" err="1"/>
              <a:t>nutrientes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err="1" smtClean="0">
                <a:solidFill>
                  <a:srgbClr val="000004"/>
                </a:solidFill>
              </a:rPr>
              <a:t>Reuda</a:t>
            </a:r>
            <a:r>
              <a:rPr lang="en-US" sz="3200" dirty="0" smtClean="0">
                <a:solidFill>
                  <a:srgbClr val="000004"/>
                </a:solidFill>
              </a:rPr>
              <a:t> et al. (2003) </a:t>
            </a:r>
            <a:r>
              <a:rPr lang="en-US" sz="3200" dirty="0" err="1" smtClean="0">
                <a:solidFill>
                  <a:srgbClr val="000004"/>
                </a:solidFill>
              </a:rPr>
              <a:t>estudió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contenido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en el </a:t>
            </a:r>
            <a:r>
              <a:rPr lang="en-US" sz="3200" dirty="0" err="1" smtClean="0">
                <a:solidFill>
                  <a:srgbClr val="000004"/>
                </a:solidFill>
              </a:rPr>
              <a:t>suelo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</a:rPr>
              <a:t>capa</a:t>
            </a:r>
            <a:r>
              <a:rPr lang="en-US" sz="2800" dirty="0" smtClean="0">
                <a:solidFill>
                  <a:srgbClr val="0000FF"/>
                </a:solidFill>
              </a:rPr>
              <a:t> superior del </a:t>
            </a:r>
            <a:r>
              <a:rPr lang="en-US" sz="2800" dirty="0" err="1" smtClean="0">
                <a:solidFill>
                  <a:srgbClr val="0000FF"/>
                </a:solidFill>
              </a:rPr>
              <a:t>suelo</a:t>
            </a:r>
            <a:r>
              <a:rPr lang="en-US" sz="2800" dirty="0" smtClean="0">
                <a:solidFill>
                  <a:srgbClr val="0000FF"/>
                </a:solidFill>
              </a:rPr>
              <a:t>” hasta 10 cm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ganado</a:t>
            </a:r>
            <a:r>
              <a:rPr lang="en-US" sz="3200" dirty="0" smtClean="0">
                <a:solidFill>
                  <a:srgbClr val="000004"/>
                </a:solidFill>
              </a:rPr>
              <a:t> “</a:t>
            </a:r>
            <a:r>
              <a:rPr lang="en-US" sz="3200" dirty="0" err="1" smtClean="0">
                <a:solidFill>
                  <a:srgbClr val="000004"/>
                </a:solidFill>
              </a:rPr>
              <a:t>doble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propósito</a:t>
            </a:r>
            <a:r>
              <a:rPr lang="en-US" sz="3200" dirty="0" smtClean="0">
                <a:solidFill>
                  <a:srgbClr val="000004"/>
                </a:solidFill>
              </a:rPr>
              <a:t>”</a:t>
            </a:r>
          </a:p>
          <a:p>
            <a:pPr lvl="1"/>
            <a:r>
              <a:rPr lang="en-US" sz="2800" dirty="0" smtClean="0"/>
              <a:t>Carne y </a:t>
            </a:r>
            <a:r>
              <a:rPr lang="en-US" sz="2800" dirty="0" err="1" smtClean="0"/>
              <a:t>leche</a:t>
            </a:r>
            <a:endParaRPr lang="en-US" sz="2800" dirty="0" smtClean="0"/>
          </a:p>
          <a:p>
            <a:r>
              <a:rPr lang="en-US" sz="3200" dirty="0" err="1" smtClean="0">
                <a:solidFill>
                  <a:srgbClr val="000004"/>
                </a:solidFill>
              </a:rPr>
              <a:t>Amazonía</a:t>
            </a:r>
            <a:r>
              <a:rPr lang="en-US" sz="3200" dirty="0" smtClean="0">
                <a:solidFill>
                  <a:srgbClr val="000004"/>
                </a:solidFill>
              </a:rPr>
              <a:t> occidental (Rio </a:t>
            </a:r>
            <a:r>
              <a:rPr lang="en-US" sz="3200" dirty="0" err="1" smtClean="0">
                <a:solidFill>
                  <a:srgbClr val="000004"/>
                </a:solidFill>
              </a:rPr>
              <a:t>Branco</a:t>
            </a:r>
            <a:r>
              <a:rPr lang="en-US" sz="3200" dirty="0" smtClean="0">
                <a:solidFill>
                  <a:srgbClr val="000004"/>
                </a:solidFill>
              </a:rPr>
              <a:t>)</a:t>
            </a:r>
            <a:endParaRPr lang="en-US" sz="3200" dirty="0">
              <a:solidFill>
                <a:srgbClr val="000004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Anteriormente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bosque</a:t>
            </a:r>
            <a:r>
              <a:rPr lang="en-US" sz="2800" dirty="0" smtClean="0">
                <a:solidFill>
                  <a:srgbClr val="0000FF"/>
                </a:solidFill>
              </a:rPr>
              <a:t> tropical </a:t>
            </a:r>
            <a:r>
              <a:rPr lang="en-US" sz="2800" dirty="0" err="1" smtClean="0">
                <a:solidFill>
                  <a:srgbClr val="0000FF"/>
                </a:solidFill>
              </a:rPr>
              <a:t>húmedo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>
                <a:solidFill>
                  <a:srgbClr val="000004"/>
                </a:solidFill>
              </a:rPr>
              <a:t>Cuáles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smtClean="0">
                <a:solidFill>
                  <a:srgbClr val="000004"/>
                </a:solidFill>
              </a:rPr>
              <a:t>son </a:t>
            </a:r>
            <a:r>
              <a:rPr lang="en-US" sz="3200" dirty="0" err="1" smtClean="0">
                <a:solidFill>
                  <a:srgbClr val="000004"/>
                </a:solidFill>
              </a:rPr>
              <a:t>las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opciones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para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smtClean="0">
                <a:solidFill>
                  <a:srgbClr val="000004"/>
                </a:solidFill>
              </a:rPr>
              <a:t>la </a:t>
            </a:r>
            <a:r>
              <a:rPr lang="en-US" sz="3200" dirty="0" err="1" smtClean="0">
                <a:solidFill>
                  <a:srgbClr val="000004"/>
                </a:solidFill>
              </a:rPr>
              <a:t>intensificación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>
                <a:solidFill>
                  <a:srgbClr val="000004"/>
                </a:solidFill>
              </a:rPr>
              <a:t>del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r>
              <a:rPr lang="en-US" sz="3200" dirty="0">
                <a:solidFill>
                  <a:srgbClr val="000004"/>
                </a:solidFill>
              </a:rPr>
              <a:t>?</a:t>
            </a:r>
          </a:p>
          <a:p>
            <a:pPr lvl="1"/>
            <a:endParaRPr lang="en-US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 en </a:t>
            </a:r>
            <a:r>
              <a:rPr lang="en-US" dirty="0" err="1"/>
              <a:t>dinámica</a:t>
            </a:r>
            <a:r>
              <a:rPr lang="en-US" dirty="0"/>
              <a:t> de </a:t>
            </a:r>
            <a:r>
              <a:rPr lang="en-US" dirty="0" err="1"/>
              <a:t>nutrientes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959651" cy="25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495800"/>
            <a:ext cx="503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Journal of Animal Science. 2003. 81:2923-2937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doble</a:t>
            </a:r>
            <a:r>
              <a:rPr lang="en-US" dirty="0" smtClean="0"/>
              <a:t> </a:t>
            </a:r>
            <a:r>
              <a:rPr lang="en-US" dirty="0" err="1" smtClean="0"/>
              <a:t>propósito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0004"/>
                </a:solidFill>
              </a:rPr>
              <a:t>Forraje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proporciana</a:t>
            </a:r>
            <a:r>
              <a:rPr lang="en-US" sz="3200" dirty="0" smtClean="0">
                <a:solidFill>
                  <a:srgbClr val="000004"/>
                </a:solidFill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</a:rPr>
              <a:t>mayoría</a:t>
            </a:r>
            <a:r>
              <a:rPr lang="en-US" sz="3200" dirty="0" smtClean="0">
                <a:solidFill>
                  <a:srgbClr val="000004"/>
                </a:solidFill>
              </a:rPr>
              <a:t> de los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para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animales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</a:p>
          <a:p>
            <a:pPr lvl="1"/>
            <a:r>
              <a:rPr lang="en-US" sz="2800" i="1" dirty="0" err="1" smtClean="0">
                <a:solidFill>
                  <a:srgbClr val="0000FF"/>
                </a:solidFill>
              </a:rPr>
              <a:t>Brachiaria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</a:rPr>
              <a:t>decumbens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De </a:t>
            </a:r>
            <a:r>
              <a:rPr lang="en-US" sz="2800" dirty="0" err="1" smtClean="0">
                <a:solidFill>
                  <a:srgbClr val="0000FF"/>
                </a:solidFill>
              </a:rPr>
              <a:t>raíces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grandes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3200" dirty="0" err="1" smtClean="0">
                <a:solidFill>
                  <a:srgbClr val="000004"/>
                </a:solidFill>
              </a:rPr>
              <a:t>Uso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muy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limitado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fertilizantes</a:t>
            </a:r>
            <a:endParaRPr lang="en-US" sz="3200" dirty="0" smtClean="0">
              <a:solidFill>
                <a:srgbClr val="000004"/>
              </a:solidFill>
            </a:endParaRPr>
          </a:p>
          <a:p>
            <a:r>
              <a:rPr lang="en-US" sz="3200" dirty="0" smtClean="0">
                <a:solidFill>
                  <a:srgbClr val="000004"/>
                </a:solidFill>
              </a:rPr>
              <a:t>La </a:t>
            </a:r>
            <a:r>
              <a:rPr lang="en-US" sz="3200" dirty="0" err="1" smtClean="0">
                <a:solidFill>
                  <a:srgbClr val="000004"/>
                </a:solidFill>
              </a:rPr>
              <a:t>quema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cada</a:t>
            </a:r>
            <a:r>
              <a:rPr lang="en-US" sz="3200" dirty="0" smtClean="0">
                <a:solidFill>
                  <a:srgbClr val="000004"/>
                </a:solidFill>
              </a:rPr>
              <a:t> dos </a:t>
            </a:r>
            <a:r>
              <a:rPr lang="en-US" sz="3200" dirty="0" err="1" smtClean="0">
                <a:solidFill>
                  <a:srgbClr val="000004"/>
                </a:solidFill>
              </a:rPr>
              <a:t>años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Controlar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malas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hierbas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Área de estudio de Bertha Rueda</a:t>
            </a:r>
            <a:endParaRPr lang="en-US"/>
          </a:p>
        </p:txBody>
      </p:sp>
      <p:pic>
        <p:nvPicPr>
          <p:cNvPr id="16391" name="Picture 7" descr="Map 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8229600" cy="360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astur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54575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caso</a:t>
            </a:r>
            <a:r>
              <a:rPr lang="en-US" dirty="0"/>
              <a:t> en </a:t>
            </a:r>
            <a:r>
              <a:rPr lang="en-US" dirty="0" err="1"/>
              <a:t>dinámica</a:t>
            </a:r>
            <a:r>
              <a:rPr lang="en-US" dirty="0"/>
              <a:t> de </a:t>
            </a:r>
            <a:r>
              <a:rPr lang="en-US" dirty="0" err="1"/>
              <a:t>nutrientes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0004"/>
                </a:solidFill>
              </a:rPr>
              <a:t>Resultado</a:t>
            </a:r>
            <a:r>
              <a:rPr lang="en-US" sz="3200" dirty="0" smtClean="0">
                <a:solidFill>
                  <a:srgbClr val="000004"/>
                </a:solidFill>
              </a:rPr>
              <a:t> clave de Rueda: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&gt; 20 </a:t>
            </a:r>
            <a:r>
              <a:rPr lang="en-US" sz="3200" dirty="0" err="1" smtClean="0">
                <a:solidFill>
                  <a:srgbClr val="000004"/>
                </a:solidFill>
              </a:rPr>
              <a:t>años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producción</a:t>
            </a:r>
            <a:r>
              <a:rPr lang="en-US" sz="3200" dirty="0" smtClean="0">
                <a:solidFill>
                  <a:srgbClr val="000004"/>
                </a:solidFill>
              </a:rPr>
              <a:t> sin </a:t>
            </a:r>
            <a:r>
              <a:rPr lang="en-US" sz="3200" dirty="0" err="1" smtClean="0">
                <a:solidFill>
                  <a:srgbClr val="000004"/>
                </a:solidFill>
              </a:rPr>
              <a:t>disminución</a:t>
            </a:r>
            <a:r>
              <a:rPr lang="en-US" sz="3200" dirty="0" smtClean="0">
                <a:solidFill>
                  <a:srgbClr val="000004"/>
                </a:solidFill>
              </a:rPr>
              <a:t> en el </a:t>
            </a:r>
            <a:r>
              <a:rPr lang="en-US" sz="3200" dirty="0" err="1" smtClean="0">
                <a:solidFill>
                  <a:srgbClr val="000004"/>
                </a:solidFill>
              </a:rPr>
              <a:t>contenido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en el </a:t>
            </a:r>
            <a:r>
              <a:rPr lang="en-US" sz="3200" dirty="0" err="1" smtClean="0">
                <a:solidFill>
                  <a:srgbClr val="000004"/>
                </a:solidFill>
              </a:rPr>
              <a:t>suelo</a:t>
            </a:r>
            <a:endParaRPr lang="en-US" sz="3200" dirty="0" smtClean="0">
              <a:solidFill>
                <a:srgbClr val="000004"/>
              </a:solidFill>
            </a:endParaRPr>
          </a:p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</a:rPr>
              <a:t>Indica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que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sustentable</a:t>
            </a:r>
            <a:r>
              <a:rPr lang="en-US" sz="3200" dirty="0" smtClean="0">
                <a:solidFill>
                  <a:srgbClr val="000004"/>
                </a:solidFill>
              </a:rPr>
              <a:t>?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En </a:t>
            </a:r>
            <a:r>
              <a:rPr lang="en-US" sz="3200" dirty="0" err="1" smtClean="0">
                <a:solidFill>
                  <a:srgbClr val="000004"/>
                </a:solidFill>
              </a:rPr>
              <a:t>Amazonía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i="1" dirty="0" smtClean="0">
                <a:solidFill>
                  <a:srgbClr val="000004"/>
                </a:solidFill>
              </a:rPr>
              <a:t>oriental</a:t>
            </a:r>
            <a:r>
              <a:rPr lang="en-US" sz="3200" dirty="0" smtClean="0">
                <a:solidFill>
                  <a:srgbClr val="000004"/>
                </a:solidFill>
              </a:rPr>
              <a:t>,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agotado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después</a:t>
            </a:r>
            <a:r>
              <a:rPr lang="en-US" sz="3200" dirty="0" smtClean="0">
                <a:solidFill>
                  <a:srgbClr val="000004"/>
                </a:solidFill>
              </a:rPr>
              <a:t> de 5 – 7 </a:t>
            </a:r>
            <a:r>
              <a:rPr lang="en-US" sz="3200" dirty="0" err="1" smtClean="0">
                <a:solidFill>
                  <a:srgbClr val="000004"/>
                </a:solidFill>
              </a:rPr>
              <a:t>años</a:t>
            </a:r>
            <a:r>
              <a:rPr lang="en-US" sz="3200" dirty="0" smtClean="0">
                <a:solidFill>
                  <a:srgbClr val="000004"/>
                </a:solidFill>
              </a:rPr>
              <a:t> en </a:t>
            </a:r>
            <a:r>
              <a:rPr lang="en-US" sz="3200" dirty="0" err="1" smtClean="0">
                <a:solidFill>
                  <a:srgbClr val="000004"/>
                </a:solidFill>
              </a:rPr>
              <a:t>sistemas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similares</a:t>
            </a:r>
            <a:endParaRPr lang="en-US" sz="3200" dirty="0" smtClean="0">
              <a:solidFill>
                <a:srgbClr val="000004"/>
              </a:solidFill>
            </a:endParaRPr>
          </a:p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</a:rPr>
              <a:t>Porqué</a:t>
            </a:r>
            <a:r>
              <a:rPr lang="en-US" sz="3200" dirty="0" smtClean="0">
                <a:solidFill>
                  <a:srgbClr val="000004"/>
                </a:solidFill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</a:rPr>
              <a:t>diferencia</a:t>
            </a:r>
            <a:r>
              <a:rPr lang="en-US" sz="3200" dirty="0" smtClean="0">
                <a:solidFill>
                  <a:srgbClr val="000004"/>
                </a:solidFill>
              </a:rPr>
              <a:t> entre </a:t>
            </a:r>
            <a:r>
              <a:rPr lang="en-US" sz="3200" dirty="0" err="1" smtClean="0">
                <a:solidFill>
                  <a:srgbClr val="000004"/>
                </a:solidFill>
              </a:rPr>
              <a:t>regiones</a:t>
            </a:r>
            <a:r>
              <a:rPr lang="en-US" sz="3200" dirty="0" smtClean="0">
                <a:solidFill>
                  <a:srgbClr val="000004"/>
                </a:solidFill>
              </a:rPr>
              <a:t>?</a:t>
            </a:r>
          </a:p>
          <a:p>
            <a:endParaRPr lang="en-US" sz="3200" dirty="0" smtClean="0">
              <a:solidFill>
                <a:srgbClr val="00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1: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referencia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4"/>
                </a:solidFill>
              </a:rPr>
              <a:t>Bosquejar</a:t>
            </a:r>
            <a:r>
              <a:rPr lang="en-US" dirty="0">
                <a:solidFill>
                  <a:srgbClr val="000004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modo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referencia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para</a:t>
            </a:r>
            <a:r>
              <a:rPr lang="en-US" dirty="0">
                <a:solidFill>
                  <a:srgbClr val="000004"/>
                </a:solidFill>
              </a:rPr>
              <a:t> la </a:t>
            </a:r>
            <a:r>
              <a:rPr lang="en-US" dirty="0" err="1">
                <a:solidFill>
                  <a:srgbClr val="000004"/>
                </a:solidFill>
              </a:rPr>
              <a:t>cantidad</a:t>
            </a:r>
            <a:r>
              <a:rPr lang="en-US" dirty="0">
                <a:solidFill>
                  <a:srgbClr val="000004"/>
                </a:solidFill>
              </a:rPr>
              <a:t> de </a:t>
            </a:r>
            <a:r>
              <a:rPr lang="en-US" dirty="0" err="1">
                <a:solidFill>
                  <a:srgbClr val="000004"/>
                </a:solidFill>
              </a:rPr>
              <a:t>nutriente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ja-JP" altLang="en-US" dirty="0">
                <a:solidFill>
                  <a:srgbClr val="000004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0004"/>
                </a:solidFill>
              </a:rPr>
              <a:t>genérico</a:t>
            </a:r>
            <a:r>
              <a:rPr lang="ja-JP" altLang="en-US" dirty="0">
                <a:solidFill>
                  <a:srgbClr val="000004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004"/>
                </a:solidFill>
              </a:rPr>
              <a:t> en la </a:t>
            </a:r>
            <a:r>
              <a:rPr lang="en-US" dirty="0" err="1">
                <a:solidFill>
                  <a:srgbClr val="000004"/>
                </a:solidFill>
              </a:rPr>
              <a:t>capa</a:t>
            </a:r>
            <a:r>
              <a:rPr lang="en-US" dirty="0">
                <a:solidFill>
                  <a:srgbClr val="000004"/>
                </a:solidFill>
              </a:rPr>
              <a:t> superior del </a:t>
            </a:r>
            <a:r>
              <a:rPr lang="en-US" dirty="0" err="1">
                <a:solidFill>
                  <a:srgbClr val="000004"/>
                </a:solidFill>
              </a:rPr>
              <a:t>suelo</a:t>
            </a:r>
            <a:r>
              <a:rPr lang="en-US" dirty="0">
                <a:solidFill>
                  <a:srgbClr val="000004"/>
                </a:solidFill>
              </a:rPr>
              <a:t> de la </a:t>
            </a:r>
            <a:r>
              <a:rPr lang="en-US" dirty="0" err="1">
                <a:solidFill>
                  <a:srgbClr val="000004"/>
                </a:solidFill>
              </a:rPr>
              <a:t>Amazonía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Brasileña</a:t>
            </a:r>
            <a:r>
              <a:rPr lang="en-US" dirty="0">
                <a:solidFill>
                  <a:srgbClr val="000004"/>
                </a:solidFill>
              </a:rPr>
              <a:t> occidental</a:t>
            </a: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Dibujar</a:t>
            </a:r>
            <a:r>
              <a:rPr lang="en-US" dirty="0">
                <a:solidFill>
                  <a:srgbClr val="0000FF"/>
                </a:solidFill>
              </a:rPr>
              <a:t> y </a:t>
            </a:r>
            <a:r>
              <a:rPr lang="en-US" dirty="0" err="1">
                <a:solidFill>
                  <a:srgbClr val="0000FF"/>
                </a:solidFill>
              </a:rPr>
              <a:t>nombrar</a:t>
            </a:r>
            <a:r>
              <a:rPr lang="en-US" dirty="0">
                <a:solidFill>
                  <a:srgbClr val="0000FF"/>
                </a:solidFill>
              </a:rPr>
              <a:t> los </a:t>
            </a:r>
            <a:r>
              <a:rPr lang="en-US" dirty="0" err="1">
                <a:solidFill>
                  <a:srgbClr val="0000FF"/>
                </a:solidFill>
              </a:rPr>
              <a:t>ejes</a:t>
            </a:r>
            <a:r>
              <a:rPr lang="en-US" dirty="0">
                <a:solidFill>
                  <a:srgbClr val="0000FF"/>
                </a:solidFill>
              </a:rPr>
              <a:t> con </a:t>
            </a:r>
            <a:r>
              <a:rPr lang="en-US" dirty="0" err="1" smtClean="0">
                <a:solidFill>
                  <a:srgbClr val="0000FF"/>
                </a:solidFill>
              </a:rPr>
              <a:t>cuidado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>
                <a:solidFill>
                  <a:srgbClr val="0000FF"/>
                </a:solidFill>
              </a:rPr>
              <a:t>Justificar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elección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horizonte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planificación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dirty="0" err="1">
                <a:solidFill>
                  <a:srgbClr val="0000FF"/>
                </a:solidFill>
              </a:rPr>
              <a:t>tiempo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4"/>
                </a:solidFill>
              </a:rPr>
              <a:t>Bosquejar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>
                <a:solidFill>
                  <a:srgbClr val="000004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modo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referencia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para</a:t>
            </a:r>
            <a:r>
              <a:rPr lang="en-US" dirty="0">
                <a:solidFill>
                  <a:srgbClr val="000004"/>
                </a:solidFill>
              </a:rPr>
              <a:t> la </a:t>
            </a:r>
            <a:r>
              <a:rPr lang="en-US" dirty="0" err="1">
                <a:solidFill>
                  <a:srgbClr val="000004"/>
                </a:solidFill>
              </a:rPr>
              <a:t>Amazonía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Brasileña</a:t>
            </a:r>
            <a:r>
              <a:rPr lang="en-US" dirty="0">
                <a:solidFill>
                  <a:srgbClr val="000004"/>
                </a:solidFill>
              </a:rPr>
              <a:t> </a:t>
            </a:r>
            <a:r>
              <a:rPr lang="en-US" i="1" u="sng" dirty="0">
                <a:solidFill>
                  <a:srgbClr val="000004"/>
                </a:solidFill>
              </a:rPr>
              <a:t>oriental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noFill/>
        </p:spPr>
        <p:txBody>
          <a:bodyPr/>
          <a:lstStyle/>
          <a:p>
            <a:r>
              <a:rPr lang="en-US" sz="3800" dirty="0" err="1"/>
              <a:t>Modo</a:t>
            </a:r>
            <a:r>
              <a:rPr lang="en-US" sz="3800" dirty="0"/>
              <a:t> de </a:t>
            </a:r>
            <a:r>
              <a:rPr lang="en-US" sz="3800" dirty="0" err="1"/>
              <a:t>referencia</a:t>
            </a:r>
            <a:r>
              <a:rPr lang="en-US" sz="3800" dirty="0"/>
              <a:t>: </a:t>
            </a:r>
            <a:r>
              <a:rPr lang="en-US" sz="3800" dirty="0" err="1"/>
              <a:t>nutrientes</a:t>
            </a:r>
            <a:r>
              <a:rPr lang="en-US" sz="3800" dirty="0"/>
              <a:t> en la </a:t>
            </a:r>
            <a:r>
              <a:rPr lang="en-US" sz="3800" dirty="0" err="1"/>
              <a:t>capa</a:t>
            </a:r>
            <a:r>
              <a:rPr lang="en-US" sz="3800" dirty="0"/>
              <a:t> superior del </a:t>
            </a:r>
            <a:r>
              <a:rPr lang="en-US" sz="3800" dirty="0" err="1"/>
              <a:t>suelo</a:t>
            </a:r>
            <a:endParaRPr lang="en-US" sz="3800" dirty="0"/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447800"/>
          <a:ext cx="848677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" name="Microsoft Graph Chart" r:id="rId3" imgW="8105851" imgH="4191000" progId="MSGraph.Chart.8">
                  <p:embed followColorScheme="full"/>
                </p:oleObj>
              </mc:Choice>
              <mc:Fallback>
                <p:oleObj name="Microsoft Graph Chart" r:id="rId3" imgW="8105851" imgH="4191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486775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79" grpId="0" bld="series" 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noFill/>
        </p:spPr>
        <p:txBody>
          <a:bodyPr/>
          <a:lstStyle/>
          <a:p>
            <a:r>
              <a:rPr lang="en-US" dirty="0" err="1"/>
              <a:t>Modo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: </a:t>
            </a:r>
            <a:r>
              <a:rPr lang="en-US" dirty="0" err="1"/>
              <a:t>biomasa</a:t>
            </a:r>
            <a:r>
              <a:rPr lang="en-US" dirty="0"/>
              <a:t> de </a:t>
            </a:r>
            <a:r>
              <a:rPr lang="en-US" dirty="0" err="1"/>
              <a:t>pasto</a:t>
            </a:r>
            <a:endParaRPr lang="en-US" dirty="0"/>
          </a:p>
        </p:txBody>
      </p:sp>
      <p:graphicFrame>
        <p:nvGraphicFramePr>
          <p:cNvPr id="5222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447800"/>
          <a:ext cx="848677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2" name="Microsoft Graph Chart" r:id="rId3" imgW="8105851" imgH="4191000" progId="MSGraph.Chart.8">
                  <p:embed followColorScheme="full"/>
                </p:oleObj>
              </mc:Choice>
              <mc:Fallback>
                <p:oleObj name="Microsoft Graph Chart" r:id="rId3" imgW="8105851" imgH="4191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486775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227" grpId="0" bld="series" 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hipótesis</a:t>
            </a:r>
            <a:r>
              <a:rPr lang="en-US" dirty="0" smtClean="0"/>
              <a:t> </a:t>
            </a:r>
            <a:r>
              <a:rPr lang="en-US" dirty="0" err="1" smtClean="0"/>
              <a:t>dinámica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</a:rPr>
              <a:t>Cuál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estructura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retroalimentación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puede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generar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observado</a:t>
            </a:r>
            <a:r>
              <a:rPr lang="en-US" sz="3200" dirty="0" smtClean="0">
                <a:solidFill>
                  <a:srgbClr val="000004"/>
                </a:solidFill>
              </a:rPr>
              <a:t>?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Un </a:t>
            </a:r>
            <a:r>
              <a:rPr lang="en-US" sz="3200" dirty="0" err="1" smtClean="0">
                <a:solidFill>
                  <a:srgbClr val="000004"/>
                </a:solidFill>
              </a:rPr>
              <a:t>diagrama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causales</a:t>
            </a:r>
            <a:r>
              <a:rPr lang="en-US" sz="3200" dirty="0" smtClean="0">
                <a:solidFill>
                  <a:srgbClr val="000004"/>
                </a:solidFill>
              </a:rPr>
              <a:t> (DCC)</a:t>
            </a:r>
          </a:p>
          <a:p>
            <a:endParaRPr lang="en-US" dirty="0">
              <a:solidFill>
                <a:srgbClr val="0000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 </a:t>
            </a:r>
            <a:r>
              <a:rPr lang="en-US" dirty="0" err="1">
                <a:cs typeface="+mj-cs"/>
              </a:rPr>
              <a:t>P</a:t>
            </a:r>
            <a:r>
              <a:rPr lang="en-US" dirty="0" err="1" smtClean="0">
                <a:cs typeface="+mj-cs"/>
              </a:rPr>
              <a:t>roceso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para</a:t>
            </a:r>
            <a:r>
              <a:rPr lang="en-US" dirty="0" smtClean="0">
                <a:cs typeface="+mj-cs"/>
              </a:rPr>
              <a:t> la </a:t>
            </a:r>
            <a:r>
              <a:rPr lang="en-US" dirty="0" err="1" smtClean="0">
                <a:cs typeface="+mj-cs"/>
              </a:rPr>
              <a:t>Modelación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usando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Dinámica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Sistemas</a:t>
            </a:r>
            <a:endParaRPr lang="en-US" dirty="0" smtClean="0">
              <a:cs typeface="+mj-cs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Articular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problema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Comportamiento</a:t>
            </a:r>
            <a:r>
              <a:rPr lang="en-US" sz="2800" dirty="0" smtClean="0">
                <a:solidFill>
                  <a:srgbClr val="0000FF"/>
                </a:solidFill>
              </a:rPr>
              <a:t> del </a:t>
            </a:r>
            <a:r>
              <a:rPr lang="ja-JP" altLang="en-US" sz="28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</a:rPr>
              <a:t>modo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referencia</a:t>
            </a:r>
            <a:r>
              <a:rPr lang="ja-JP" altLang="en-US" sz="2800" dirty="0" smtClean="0">
                <a:solidFill>
                  <a:srgbClr val="0000FF"/>
                </a:solidFill>
                <a:latin typeface="Arial"/>
              </a:rPr>
              <a:t>”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Formular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una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hipótesis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dinámica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Estructura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reserva-flujo-retroalimentación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para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explicar</a:t>
            </a:r>
            <a:r>
              <a:rPr lang="en-US" sz="2800" dirty="0" smtClean="0">
                <a:solidFill>
                  <a:srgbClr val="0000FF"/>
                </a:solidFill>
              </a:rPr>
              <a:t> el </a:t>
            </a:r>
            <a:r>
              <a:rPr lang="en-US" sz="2800" dirty="0" err="1" smtClean="0">
                <a:solidFill>
                  <a:srgbClr val="0000FF"/>
                </a:solidFill>
              </a:rPr>
              <a:t>comportamiento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Formular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Probar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Examinar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políticas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prácticas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alternativas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iagrama</a:t>
            </a:r>
            <a:r>
              <a:rPr lang="en-US" dirty="0" smtClean="0"/>
              <a:t> de </a:t>
            </a:r>
            <a:r>
              <a:rPr lang="en-US" dirty="0" err="1" smtClean="0"/>
              <a:t>ciclos</a:t>
            </a:r>
            <a:r>
              <a:rPr lang="en-US" dirty="0" smtClean="0"/>
              <a:t> </a:t>
            </a:r>
            <a:r>
              <a:rPr lang="en-US" dirty="0" err="1" smtClean="0"/>
              <a:t>causales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90600"/>
            <a:ext cx="7696200" cy="5686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2:  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 smtClean="0"/>
              <a:t>dinámica</a:t>
            </a:r>
            <a:r>
              <a:rPr lang="en-US" dirty="0" smtClean="0"/>
              <a:t> (DRF)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000004"/>
                </a:solidFill>
              </a:rPr>
              <a:t>Desarrollar</a:t>
            </a:r>
            <a:r>
              <a:rPr lang="en-US" sz="3200" dirty="0">
                <a:solidFill>
                  <a:srgbClr val="000004"/>
                </a:solidFill>
              </a:rPr>
              <a:t> un </a:t>
            </a:r>
            <a:r>
              <a:rPr lang="en-US" sz="3200" dirty="0" err="1">
                <a:solidFill>
                  <a:srgbClr val="000004"/>
                </a:solidFill>
              </a:rPr>
              <a:t>diagrama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reserva-flujo-retroalimentación</a:t>
            </a:r>
            <a:endParaRPr lang="en-US" sz="3200" dirty="0">
              <a:solidFill>
                <a:srgbClr val="000004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Identificar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las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reservas</a:t>
            </a:r>
            <a:r>
              <a:rPr lang="en-US" sz="2800" dirty="0">
                <a:solidFill>
                  <a:srgbClr val="0000FF"/>
                </a:solidFill>
              </a:rPr>
              <a:t> claves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Identificar</a:t>
            </a:r>
            <a:r>
              <a:rPr lang="en-US" sz="2800" dirty="0">
                <a:solidFill>
                  <a:srgbClr val="0000FF"/>
                </a:solidFill>
              </a:rPr>
              <a:t> los </a:t>
            </a:r>
            <a:r>
              <a:rPr lang="en-US" sz="2800" dirty="0" err="1">
                <a:solidFill>
                  <a:srgbClr val="0000FF"/>
                </a:solidFill>
              </a:rPr>
              <a:t>flujos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afectan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cambian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>
                <a:solidFill>
                  <a:srgbClr val="0000FF"/>
                </a:solidFill>
              </a:rPr>
              <a:t>las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reservas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r>
              <a:rPr lang="en-US" dirty="0"/>
              <a:t> (DRF)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4"/>
                </a:solidFill>
              </a:rPr>
              <a:t>Seis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 err="1">
                <a:solidFill>
                  <a:srgbClr val="000004"/>
                </a:solidFill>
              </a:rPr>
              <a:t>reservas</a:t>
            </a:r>
            <a:r>
              <a:rPr lang="en-US" dirty="0">
                <a:solidFill>
                  <a:srgbClr val="000004"/>
                </a:solidFill>
              </a:rPr>
              <a:t> claves: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la </a:t>
            </a:r>
            <a:r>
              <a:rPr lang="en-US" sz="2800" dirty="0" err="1">
                <a:solidFill>
                  <a:srgbClr val="0000FF"/>
                </a:solidFill>
              </a:rPr>
              <a:t>capa</a:t>
            </a:r>
            <a:r>
              <a:rPr lang="en-US" sz="2800" dirty="0">
                <a:solidFill>
                  <a:srgbClr val="0000FF"/>
                </a:solidFill>
              </a:rPr>
              <a:t> superior del </a:t>
            </a:r>
            <a:r>
              <a:rPr lang="en-US" sz="2800" dirty="0" err="1">
                <a:solidFill>
                  <a:srgbClr val="0000FF"/>
                </a:solidFill>
              </a:rPr>
              <a:t>suelo</a:t>
            </a:r>
            <a:r>
              <a:rPr lang="en-US" sz="2800" dirty="0">
                <a:solidFill>
                  <a:srgbClr val="0000FF"/>
                </a:solidFill>
              </a:rPr>
              <a:t>*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la </a:t>
            </a:r>
            <a:r>
              <a:rPr lang="en-US" sz="2800" dirty="0" err="1">
                <a:solidFill>
                  <a:srgbClr val="0000FF"/>
                </a:solidFill>
              </a:rPr>
              <a:t>biomasa</a:t>
            </a:r>
            <a:r>
              <a:rPr lang="en-US" sz="2800" dirty="0">
                <a:solidFill>
                  <a:srgbClr val="0000FF"/>
                </a:solidFill>
              </a:rPr>
              <a:t> en pie en los </a:t>
            </a:r>
            <a:r>
              <a:rPr lang="en-US" sz="2800" dirty="0" err="1">
                <a:solidFill>
                  <a:srgbClr val="0000FF"/>
                </a:solidFill>
              </a:rPr>
              <a:t>potreros</a:t>
            </a:r>
            <a:r>
              <a:rPr lang="en-US" sz="2800" dirty="0">
                <a:solidFill>
                  <a:srgbClr val="0000FF"/>
                </a:solidFill>
              </a:rPr>
              <a:t>*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la </a:t>
            </a:r>
            <a:r>
              <a:rPr lang="en-US" sz="2800" dirty="0" err="1">
                <a:solidFill>
                  <a:srgbClr val="0000FF"/>
                </a:solidFill>
              </a:rPr>
              <a:t>biomasa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hojarasca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</a:t>
            </a:r>
            <a:r>
              <a:rPr lang="en-US" sz="2800" dirty="0" err="1">
                <a:solidFill>
                  <a:srgbClr val="0000FF"/>
                </a:solidFill>
              </a:rPr>
              <a:t>biomasa</a:t>
            </a:r>
            <a:r>
              <a:rPr lang="en-US" sz="2800" dirty="0">
                <a:solidFill>
                  <a:srgbClr val="0000FF"/>
                </a:solidFill>
              </a:rPr>
              <a:t> animal*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</a:t>
            </a:r>
            <a:r>
              <a:rPr lang="en-US" sz="2800" dirty="0" err="1">
                <a:solidFill>
                  <a:srgbClr val="0000FF"/>
                </a:solidFill>
              </a:rPr>
              <a:t>estiércol</a:t>
            </a:r>
            <a:r>
              <a:rPr lang="en-US" sz="2800" dirty="0">
                <a:solidFill>
                  <a:srgbClr val="0000FF"/>
                </a:solidFill>
              </a:rPr>
              <a:t> en </a:t>
            </a:r>
            <a:r>
              <a:rPr lang="en-US" sz="2800" dirty="0" err="1">
                <a:solidFill>
                  <a:srgbClr val="0000FF"/>
                </a:solidFill>
              </a:rPr>
              <a:t>descomposición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Nutrientes</a:t>
            </a:r>
            <a:r>
              <a:rPr lang="en-US" sz="2800" dirty="0">
                <a:solidFill>
                  <a:srgbClr val="0000FF"/>
                </a:solidFill>
              </a:rPr>
              <a:t> en el </a:t>
            </a:r>
            <a:r>
              <a:rPr lang="en-US" sz="2800" dirty="0" err="1">
                <a:solidFill>
                  <a:srgbClr val="0000FF"/>
                </a:solidFill>
              </a:rPr>
              <a:t>subsuelo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324600"/>
            <a:ext cx="51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4"/>
                </a:solidFill>
              </a:rPr>
              <a:t>* </a:t>
            </a:r>
            <a:r>
              <a:rPr lang="en-US" sz="1800" dirty="0" err="1" smtClean="0">
                <a:solidFill>
                  <a:srgbClr val="000004"/>
                </a:solidFill>
              </a:rPr>
              <a:t>Indica</a:t>
            </a:r>
            <a:r>
              <a:rPr lang="en-US" sz="1800" dirty="0" smtClean="0">
                <a:solidFill>
                  <a:srgbClr val="000004"/>
                </a:solidFill>
              </a:rPr>
              <a:t> variable </a:t>
            </a:r>
            <a:r>
              <a:rPr lang="en-US" sz="1800" dirty="0" err="1" smtClean="0">
                <a:solidFill>
                  <a:srgbClr val="000004"/>
                </a:solidFill>
              </a:rPr>
              <a:t>medida</a:t>
            </a:r>
            <a:r>
              <a:rPr lang="en-US" sz="1800" dirty="0" smtClean="0">
                <a:solidFill>
                  <a:srgbClr val="000004"/>
                </a:solidFill>
              </a:rPr>
              <a:t> </a:t>
            </a:r>
            <a:r>
              <a:rPr lang="en-US" sz="1800" dirty="0" err="1" smtClean="0">
                <a:solidFill>
                  <a:srgbClr val="000004"/>
                </a:solidFill>
              </a:rPr>
              <a:t>por</a:t>
            </a:r>
            <a:r>
              <a:rPr lang="en-US" sz="1800" dirty="0" smtClean="0">
                <a:solidFill>
                  <a:srgbClr val="000004"/>
                </a:solidFill>
              </a:rPr>
              <a:t> Rueda et al. (2003)</a:t>
            </a:r>
            <a:endParaRPr lang="en-US" sz="1800" dirty="0">
              <a:solidFill>
                <a:srgbClr val="0000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r>
              <a:rPr lang="en-US" dirty="0"/>
              <a:t> (DRF)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000004"/>
                </a:solidFill>
              </a:rPr>
              <a:t>Reservas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físicas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asociadas</a:t>
            </a:r>
            <a:r>
              <a:rPr lang="en-US" sz="3200" dirty="0">
                <a:solidFill>
                  <a:srgbClr val="000004"/>
                </a:solidFill>
              </a:rPr>
              <a:t>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Inventario</a:t>
            </a:r>
            <a:r>
              <a:rPr lang="en-US" sz="2800" dirty="0">
                <a:solidFill>
                  <a:srgbClr val="0000FF"/>
                </a:solidFill>
              </a:rPr>
              <a:t> animal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Biomasa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pastura</a:t>
            </a:r>
            <a:r>
              <a:rPr lang="en-US" sz="2800" dirty="0">
                <a:solidFill>
                  <a:srgbClr val="0000FF"/>
                </a:solidFill>
              </a:rPr>
              <a:t> (en pie, </a:t>
            </a:r>
            <a:r>
              <a:rPr lang="en-US" sz="2800" dirty="0" err="1">
                <a:solidFill>
                  <a:srgbClr val="0000FF"/>
                </a:solidFill>
              </a:rPr>
              <a:t>descomposición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Estiércol</a:t>
            </a:r>
            <a:r>
              <a:rPr lang="en-US" sz="2800" dirty="0">
                <a:solidFill>
                  <a:srgbClr val="0000FF"/>
                </a:solidFill>
              </a:rPr>
              <a:t> en </a:t>
            </a:r>
            <a:r>
              <a:rPr lang="en-US" sz="2800" dirty="0" err="1">
                <a:solidFill>
                  <a:srgbClr val="0000FF"/>
                </a:solidFill>
              </a:rPr>
              <a:t>descomposición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Suponer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que</a:t>
            </a:r>
            <a:r>
              <a:rPr lang="en-US" sz="2800" dirty="0">
                <a:solidFill>
                  <a:srgbClr val="0000FF"/>
                </a:solidFill>
              </a:rPr>
              <a:t> no cambia la </a:t>
            </a:r>
            <a:r>
              <a:rPr lang="en-US" sz="2800" dirty="0" err="1">
                <a:solidFill>
                  <a:srgbClr val="0000FF"/>
                </a:solidFill>
              </a:rPr>
              <a:t>reserva</a:t>
            </a:r>
            <a:r>
              <a:rPr lang="en-US" sz="2800" dirty="0">
                <a:solidFill>
                  <a:srgbClr val="0000FF"/>
                </a:solidFill>
              </a:rPr>
              <a:t> del </a:t>
            </a:r>
            <a:r>
              <a:rPr lang="en-US" sz="2800" dirty="0" err="1">
                <a:solidFill>
                  <a:srgbClr val="0000FF"/>
                </a:solidFill>
              </a:rPr>
              <a:t>suelo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hipótesis</a:t>
            </a:r>
            <a:r>
              <a:rPr lang="en-US" dirty="0"/>
              <a:t> </a:t>
            </a:r>
            <a:r>
              <a:rPr lang="en-US" dirty="0" err="1"/>
              <a:t>dinámica</a:t>
            </a:r>
            <a:r>
              <a:rPr lang="en-US" dirty="0"/>
              <a:t> (DRF)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err="1">
                <a:solidFill>
                  <a:srgbClr val="000004"/>
                </a:solidFill>
              </a:rPr>
              <a:t>Flujos</a:t>
            </a:r>
            <a:r>
              <a:rPr lang="en-US" sz="3200" dirty="0">
                <a:solidFill>
                  <a:srgbClr val="000004"/>
                </a:solidFill>
              </a:rPr>
              <a:t> claves: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Consumo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nutrientes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plantas</a:t>
            </a: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Descomposición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pasto</a:t>
            </a:r>
            <a:r>
              <a:rPr lang="en-US" sz="2000" dirty="0">
                <a:solidFill>
                  <a:srgbClr val="0000FF"/>
                </a:solidFill>
              </a:rPr>
              <a:t> a </a:t>
            </a:r>
            <a:r>
              <a:rPr lang="en-US" sz="2000" dirty="0" err="1">
                <a:solidFill>
                  <a:srgbClr val="0000FF"/>
                </a:solidFill>
              </a:rPr>
              <a:t>hojarasca</a:t>
            </a: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Descomposición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hojarasca</a:t>
            </a:r>
            <a:r>
              <a:rPr lang="en-US" sz="2000" dirty="0">
                <a:solidFill>
                  <a:srgbClr val="0000FF"/>
                </a:solidFill>
              </a:rPr>
              <a:t> al </a:t>
            </a:r>
            <a:r>
              <a:rPr lang="en-US" sz="2000" dirty="0" err="1">
                <a:solidFill>
                  <a:srgbClr val="0000FF"/>
                </a:solidFill>
              </a:rPr>
              <a:t>suelo</a:t>
            </a: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solidFill>
                  <a:srgbClr val="0000FF"/>
                </a:solidFill>
              </a:rPr>
              <a:t>Ciclos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 </a:t>
            </a:r>
            <a:r>
              <a:rPr lang="en-US" sz="2000" dirty="0" err="1">
                <a:solidFill>
                  <a:srgbClr val="0000FF"/>
                </a:solidFill>
              </a:rPr>
              <a:t>nutrientes</a:t>
            </a:r>
            <a:r>
              <a:rPr lang="en-US" sz="2000" dirty="0">
                <a:solidFill>
                  <a:srgbClr val="0000FF"/>
                </a:solidFill>
              </a:rPr>
              <a:t> de la </a:t>
            </a:r>
            <a:r>
              <a:rPr lang="en-US" sz="2000" dirty="0" err="1">
                <a:solidFill>
                  <a:srgbClr val="0000FF"/>
                </a:solidFill>
              </a:rPr>
              <a:t>biomasa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pasto</a:t>
            </a:r>
            <a:r>
              <a:rPr lang="en-US" sz="2000" dirty="0">
                <a:solidFill>
                  <a:srgbClr val="0000FF"/>
                </a:solidFill>
              </a:rPr>
              <a:t> y </a:t>
            </a:r>
            <a:r>
              <a:rPr lang="en-US" sz="2000" dirty="0" err="1">
                <a:solidFill>
                  <a:srgbClr val="0000FF"/>
                </a:solidFill>
              </a:rPr>
              <a:t>hojarasca</a:t>
            </a:r>
            <a:r>
              <a:rPr lang="en-US" sz="2000" dirty="0">
                <a:solidFill>
                  <a:srgbClr val="0000FF"/>
                </a:solidFill>
              </a:rPr>
              <a:t> al </a:t>
            </a:r>
            <a:r>
              <a:rPr lang="en-US" sz="2000" dirty="0" err="1">
                <a:solidFill>
                  <a:srgbClr val="0000FF"/>
                </a:solidFill>
              </a:rPr>
              <a:t>suelo</a:t>
            </a:r>
            <a:r>
              <a:rPr lang="en-US" sz="2000" dirty="0">
                <a:solidFill>
                  <a:srgbClr val="0000FF"/>
                </a:solidFill>
              </a:rPr>
              <a:t> a </a:t>
            </a:r>
            <a:r>
              <a:rPr lang="en-US" sz="2000" dirty="0" err="1">
                <a:solidFill>
                  <a:srgbClr val="0000FF"/>
                </a:solidFill>
              </a:rPr>
              <a:t>través</a:t>
            </a:r>
            <a:r>
              <a:rPr lang="en-US" sz="2000" dirty="0">
                <a:solidFill>
                  <a:srgbClr val="0000FF"/>
                </a:solidFill>
              </a:rPr>
              <a:t> de la </a:t>
            </a:r>
            <a:r>
              <a:rPr lang="en-US" sz="2000" dirty="0" err="1">
                <a:solidFill>
                  <a:srgbClr val="0000FF"/>
                </a:solidFill>
              </a:rPr>
              <a:t>quema</a:t>
            </a:r>
            <a:r>
              <a:rPr lang="en-US" sz="2000" dirty="0">
                <a:solidFill>
                  <a:srgbClr val="0000FF"/>
                </a:solidFill>
              </a:rPr>
              <a:t>, con </a:t>
            </a:r>
            <a:r>
              <a:rPr lang="en-US" sz="2000" dirty="0" err="1">
                <a:solidFill>
                  <a:srgbClr val="0000FF"/>
                </a:solidFill>
              </a:rPr>
              <a:t>las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pérdidas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potenciales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nutrientes</a:t>
            </a: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Consumo</a:t>
            </a:r>
            <a:r>
              <a:rPr lang="en-US" sz="2000" dirty="0">
                <a:solidFill>
                  <a:srgbClr val="0000FF"/>
                </a:solidFill>
              </a:rPr>
              <a:t> animal </a:t>
            </a:r>
            <a:r>
              <a:rPr lang="en-US" sz="2000" dirty="0" err="1">
                <a:solidFill>
                  <a:srgbClr val="0000FF"/>
                </a:solidFill>
              </a:rPr>
              <a:t>por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pastoreo</a:t>
            </a: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Excreción</a:t>
            </a:r>
            <a:r>
              <a:rPr lang="en-US" sz="2000" dirty="0">
                <a:solidFill>
                  <a:srgbClr val="0000FF"/>
                </a:solidFill>
              </a:rPr>
              <a:t> animal (la </a:t>
            </a:r>
            <a:r>
              <a:rPr lang="en-US" sz="2000" dirty="0" err="1">
                <a:solidFill>
                  <a:srgbClr val="0000FF"/>
                </a:solidFill>
              </a:rPr>
              <a:t>cuál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podría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ser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concentrado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espacio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Descomposición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estiércol</a:t>
            </a:r>
            <a:r>
              <a:rPr lang="en-US" sz="2000" dirty="0">
                <a:solidFill>
                  <a:srgbClr val="0000FF"/>
                </a:solidFill>
              </a:rPr>
              <a:t> (y </a:t>
            </a:r>
            <a:r>
              <a:rPr lang="en-US" sz="2000" dirty="0" err="1">
                <a:solidFill>
                  <a:srgbClr val="0000FF"/>
                </a:solidFill>
              </a:rPr>
              <a:t>pérdidas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debido</a:t>
            </a:r>
            <a:r>
              <a:rPr lang="en-US" sz="2000" dirty="0">
                <a:solidFill>
                  <a:srgbClr val="0000FF"/>
                </a:solidFill>
              </a:rPr>
              <a:t> a </a:t>
            </a:r>
            <a:r>
              <a:rPr lang="en-US" sz="2000" dirty="0" err="1">
                <a:solidFill>
                  <a:srgbClr val="0000FF"/>
                </a:solidFill>
              </a:rPr>
              <a:t>volatilización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</a:rPr>
              <a:t>Exportación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nutrientes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ventas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leche</a:t>
            </a:r>
            <a:r>
              <a:rPr lang="en-US" sz="2000" dirty="0">
                <a:solidFill>
                  <a:srgbClr val="0000FF"/>
                </a:solidFill>
              </a:rPr>
              <a:t> y carne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8600"/>
            <a:ext cx="8739187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0" y="5638800"/>
            <a:ext cx="3657600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</a:rPr>
              <a:t>DRF de </a:t>
            </a:r>
            <a:r>
              <a:rPr lang="en-US" sz="1400" b="1" dirty="0" err="1" smtClean="0">
                <a:solidFill>
                  <a:srgbClr val="0000FF"/>
                </a:solidFill>
              </a:rPr>
              <a:t>reservas</a:t>
            </a:r>
            <a:r>
              <a:rPr lang="en-US" sz="1400" b="1" dirty="0" smtClean="0">
                <a:solidFill>
                  <a:srgbClr val="0000FF"/>
                </a:solidFill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</a:rPr>
              <a:t>nutrientes</a:t>
            </a:r>
            <a:r>
              <a:rPr lang="en-US" sz="1400" b="1" dirty="0" smtClean="0">
                <a:solidFill>
                  <a:srgbClr val="0000FF"/>
                </a:solidFill>
              </a:rPr>
              <a:t> y </a:t>
            </a:r>
            <a:r>
              <a:rPr lang="en-US" sz="1400" b="1" dirty="0" err="1" smtClean="0">
                <a:solidFill>
                  <a:srgbClr val="0000FF"/>
                </a:solidFill>
              </a:rPr>
              <a:t>tasas</a:t>
            </a:r>
            <a:r>
              <a:rPr lang="en-US" sz="1400" b="1" dirty="0" smtClean="0">
                <a:solidFill>
                  <a:srgbClr val="0000FF"/>
                </a:solidFill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</a:rPr>
              <a:t>flujo</a:t>
            </a:r>
            <a:r>
              <a:rPr lang="en-US" sz="1400" b="1" dirty="0" smtClean="0">
                <a:solidFill>
                  <a:srgbClr val="0000FF"/>
                </a:solidFill>
              </a:rPr>
              <a:t> con </a:t>
            </a:r>
            <a:r>
              <a:rPr lang="en-US" sz="1400" b="1" dirty="0" err="1" smtClean="0">
                <a:solidFill>
                  <a:srgbClr val="0000FF"/>
                </a:solidFill>
              </a:rPr>
              <a:t>puntos</a:t>
            </a:r>
            <a:r>
              <a:rPr lang="en-US" sz="1400" b="1" dirty="0" smtClean="0">
                <a:solidFill>
                  <a:srgbClr val="0000FF"/>
                </a:solidFill>
              </a:rPr>
              <a:t> claves de inter-</a:t>
            </a:r>
            <a:r>
              <a:rPr lang="en-US" sz="1400" b="1" dirty="0" err="1" smtClean="0">
                <a:solidFill>
                  <a:srgbClr val="0000FF"/>
                </a:solidFill>
              </a:rPr>
              <a:t>vención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para</a:t>
            </a:r>
            <a:r>
              <a:rPr lang="en-US" sz="1400" b="1" dirty="0" smtClean="0">
                <a:solidFill>
                  <a:srgbClr val="0000FF"/>
                </a:solidFill>
              </a:rPr>
              <a:t> el </a:t>
            </a:r>
            <a:r>
              <a:rPr lang="en-US" sz="1400" b="1" dirty="0" err="1" smtClean="0">
                <a:solidFill>
                  <a:srgbClr val="0000FF"/>
                </a:solidFill>
              </a:rPr>
              <a:t>manejo</a:t>
            </a:r>
            <a:r>
              <a:rPr lang="en-US" sz="1400" b="1" dirty="0" smtClean="0">
                <a:solidFill>
                  <a:srgbClr val="0000FF"/>
                </a:solidFill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</a:rPr>
              <a:t>ciclos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de </a:t>
            </a:r>
            <a:r>
              <a:rPr lang="en-US" sz="1400" b="1" dirty="0" err="1" smtClean="0">
                <a:solidFill>
                  <a:srgbClr val="0000FF"/>
                </a:solidFill>
              </a:rPr>
              <a:t>nutrientes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produce el </a:t>
            </a:r>
            <a:r>
              <a:rPr lang="en-US" dirty="0" err="1"/>
              <a:t>modo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4"/>
                </a:solidFill>
              </a:rPr>
              <a:t>Para el </a:t>
            </a:r>
            <a:r>
              <a:rPr lang="en-US" sz="3200" dirty="0" err="1">
                <a:solidFill>
                  <a:srgbClr val="000004"/>
                </a:solidFill>
              </a:rPr>
              <a:t>modo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referencia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ingresos</a:t>
            </a:r>
            <a:r>
              <a:rPr lang="en-US" sz="3200" dirty="0">
                <a:solidFill>
                  <a:srgbClr val="FF0000"/>
                </a:solidFill>
              </a:rPr>
              <a:t> = </a:t>
            </a:r>
            <a:r>
              <a:rPr lang="en-US" sz="3200" dirty="0" err="1">
                <a:solidFill>
                  <a:srgbClr val="FF0000"/>
                </a:solidFill>
              </a:rPr>
              <a:t>egresos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000004"/>
                </a:solidFill>
              </a:rPr>
              <a:t>Ingresos</a:t>
            </a:r>
            <a:r>
              <a:rPr lang="en-US" sz="3200" dirty="0">
                <a:solidFill>
                  <a:srgbClr val="000004"/>
                </a:solidFill>
              </a:rPr>
              <a:t> al </a:t>
            </a:r>
            <a:r>
              <a:rPr lang="en-US" sz="3200" dirty="0" err="1">
                <a:solidFill>
                  <a:srgbClr val="000004"/>
                </a:solidFill>
              </a:rPr>
              <a:t>suelo</a:t>
            </a:r>
            <a:r>
              <a:rPr lang="en-US" sz="3200" dirty="0">
                <a:solidFill>
                  <a:srgbClr val="000004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La </a:t>
            </a:r>
            <a:r>
              <a:rPr lang="en-US" sz="2800" dirty="0" err="1">
                <a:solidFill>
                  <a:srgbClr val="0000FF"/>
                </a:solidFill>
              </a:rPr>
              <a:t>descomposición</a:t>
            </a:r>
            <a:r>
              <a:rPr lang="en-US" sz="2800" dirty="0">
                <a:solidFill>
                  <a:srgbClr val="0000FF"/>
                </a:solidFill>
              </a:rPr>
              <a:t> de </a:t>
            </a:r>
            <a:r>
              <a:rPr lang="en-US" sz="2800" dirty="0" err="1">
                <a:solidFill>
                  <a:srgbClr val="0000FF"/>
                </a:solidFill>
              </a:rPr>
              <a:t>hojarasca</a:t>
            </a:r>
            <a:r>
              <a:rPr lang="en-US" sz="2800" dirty="0">
                <a:solidFill>
                  <a:srgbClr val="0000FF"/>
                </a:solidFill>
              </a:rPr>
              <a:t> y </a:t>
            </a:r>
            <a:r>
              <a:rPr lang="en-US" sz="2800" dirty="0" err="1">
                <a:solidFill>
                  <a:srgbClr val="0000FF"/>
                </a:solidFill>
              </a:rPr>
              <a:t>estiércol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cenizas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3200" dirty="0" err="1">
                <a:solidFill>
                  <a:srgbClr val="000004"/>
                </a:solidFill>
              </a:rPr>
              <a:t>Egresos</a:t>
            </a:r>
            <a:r>
              <a:rPr lang="en-US" sz="3200" dirty="0">
                <a:solidFill>
                  <a:srgbClr val="000004"/>
                </a:solidFill>
              </a:rPr>
              <a:t> del </a:t>
            </a:r>
            <a:r>
              <a:rPr lang="en-US" sz="3200" dirty="0" err="1">
                <a:solidFill>
                  <a:srgbClr val="000004"/>
                </a:solidFill>
              </a:rPr>
              <a:t>suelo</a:t>
            </a:r>
            <a:r>
              <a:rPr lang="en-US" sz="3200" dirty="0">
                <a:solidFill>
                  <a:srgbClr val="000004"/>
                </a:solidFill>
              </a:rPr>
              <a:t>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Filtración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consumo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por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plantas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sustentan</a:t>
            </a:r>
            <a:r>
              <a:rPr lang="en-US" dirty="0"/>
              <a:t> los </a:t>
            </a:r>
            <a:r>
              <a:rPr lang="en-US" dirty="0" err="1"/>
              <a:t>nutrientes</a:t>
            </a:r>
            <a:r>
              <a:rPr lang="en-US" dirty="0"/>
              <a:t> en el </a:t>
            </a:r>
            <a:r>
              <a:rPr lang="en-US" dirty="0" err="1"/>
              <a:t>suelo</a:t>
            </a:r>
            <a:r>
              <a:rPr lang="en-US" sz="3800" dirty="0"/>
              <a:t>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95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rgbClr val="000004"/>
                </a:solidFill>
              </a:rPr>
              <a:t>Hay </a:t>
            </a:r>
            <a:r>
              <a:rPr lang="en-US" sz="3200" u="sng" dirty="0" err="1">
                <a:solidFill>
                  <a:srgbClr val="000004"/>
                </a:solidFill>
              </a:rPr>
              <a:t>pérdidas</a:t>
            </a:r>
            <a:r>
              <a:rPr lang="en-US" sz="3200" u="sng" dirty="0">
                <a:solidFill>
                  <a:srgbClr val="000004"/>
                </a:solidFill>
              </a:rPr>
              <a:t> de </a:t>
            </a:r>
            <a:r>
              <a:rPr lang="en-US" sz="3200" u="sng" dirty="0" err="1">
                <a:solidFill>
                  <a:srgbClr val="000004"/>
                </a:solidFill>
              </a:rPr>
              <a:t>nutrientes</a:t>
            </a:r>
            <a:r>
              <a:rPr lang="en-US" sz="3200" dirty="0">
                <a:solidFill>
                  <a:srgbClr val="000004"/>
                </a:solidFill>
              </a:rPr>
              <a:t> en ambos </a:t>
            </a:r>
            <a:r>
              <a:rPr lang="en-US" sz="3200" dirty="0" err="1">
                <a:solidFill>
                  <a:srgbClr val="000004"/>
                </a:solidFill>
              </a:rPr>
              <a:t>ciclos</a:t>
            </a:r>
            <a:endParaRPr lang="en-US" sz="3200" dirty="0">
              <a:solidFill>
                <a:srgbClr val="000004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Ciclo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planta</a:t>
            </a:r>
            <a:r>
              <a:rPr lang="en-US" sz="2800" dirty="0">
                <a:solidFill>
                  <a:srgbClr val="0000FF"/>
                </a:solidFill>
              </a:rPr>
              <a:t>:  </a:t>
            </a:r>
            <a:r>
              <a:rPr lang="en-US" sz="2800" dirty="0" err="1">
                <a:solidFill>
                  <a:srgbClr val="0000FF"/>
                </a:solidFill>
              </a:rPr>
              <a:t>quema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Ciclo</a:t>
            </a:r>
            <a:r>
              <a:rPr lang="en-US" sz="2800" dirty="0">
                <a:solidFill>
                  <a:srgbClr val="0000FF"/>
                </a:solidFill>
              </a:rPr>
              <a:t> animal:  </a:t>
            </a:r>
            <a:r>
              <a:rPr lang="en-US" sz="2800" dirty="0" err="1">
                <a:solidFill>
                  <a:srgbClr val="0000FF"/>
                </a:solidFill>
              </a:rPr>
              <a:t>ventas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volatilización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04"/>
                </a:solidFill>
              </a:rPr>
              <a:t>De </a:t>
            </a:r>
            <a:r>
              <a:rPr lang="en-US" sz="3200" dirty="0" err="1">
                <a:solidFill>
                  <a:srgbClr val="000004"/>
                </a:solidFill>
              </a:rPr>
              <a:t>esta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manera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000004"/>
                </a:solidFill>
              </a:rPr>
              <a:t>debe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existir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otra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fuente</a:t>
            </a:r>
            <a:r>
              <a:rPr lang="en-US" sz="3200" dirty="0">
                <a:solidFill>
                  <a:srgbClr val="000004"/>
                </a:solidFill>
              </a:rPr>
              <a:t> de </a:t>
            </a:r>
            <a:r>
              <a:rPr lang="en-US" sz="3200" dirty="0" err="1">
                <a:solidFill>
                  <a:srgbClr val="000004"/>
                </a:solidFill>
              </a:rPr>
              <a:t>nutrientes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que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llega</a:t>
            </a:r>
            <a:r>
              <a:rPr lang="en-US" sz="3200" dirty="0">
                <a:solidFill>
                  <a:srgbClr val="000004"/>
                </a:solidFill>
              </a:rPr>
              <a:t> al </a:t>
            </a:r>
            <a:r>
              <a:rPr lang="en-US" sz="3200" dirty="0" err="1">
                <a:solidFill>
                  <a:srgbClr val="000004"/>
                </a:solidFill>
              </a:rPr>
              <a:t>suelo</a:t>
            </a:r>
            <a:endParaRPr lang="en-US" sz="3200" dirty="0">
              <a:solidFill>
                <a:srgbClr val="000004"/>
              </a:solidFill>
            </a:endParaRPr>
          </a:p>
          <a:p>
            <a:r>
              <a:rPr lang="en-US" sz="3200" dirty="0" err="1">
                <a:solidFill>
                  <a:srgbClr val="000004"/>
                </a:solidFill>
              </a:rPr>
              <a:t>Hipótesis</a:t>
            </a:r>
            <a:r>
              <a:rPr lang="en-US" sz="3200" dirty="0">
                <a:solidFill>
                  <a:srgbClr val="000004"/>
                </a:solidFill>
              </a:rPr>
              <a:t>:  </a:t>
            </a:r>
            <a:r>
              <a:rPr lang="en-US" sz="3200" dirty="0" err="1">
                <a:solidFill>
                  <a:srgbClr val="FF0000"/>
                </a:solidFill>
              </a:rPr>
              <a:t>bombeo</a:t>
            </a:r>
            <a:r>
              <a:rPr lang="en-US" sz="3200" dirty="0">
                <a:solidFill>
                  <a:srgbClr val="FF0000"/>
                </a:solidFill>
              </a:rPr>
              <a:t> de </a:t>
            </a:r>
            <a:r>
              <a:rPr lang="en-US" sz="3200" dirty="0" err="1">
                <a:solidFill>
                  <a:srgbClr val="FF0000"/>
                </a:solidFill>
              </a:rPr>
              <a:t>nutrientes</a:t>
            </a:r>
            <a:r>
              <a:rPr lang="en-US" sz="3200" dirty="0">
                <a:solidFill>
                  <a:srgbClr val="FF0000"/>
                </a:solidFill>
              </a:rPr>
              <a:t> del </a:t>
            </a:r>
            <a:r>
              <a:rPr lang="en-US" sz="3200" dirty="0" err="1">
                <a:solidFill>
                  <a:srgbClr val="FF0000"/>
                </a:solidFill>
              </a:rPr>
              <a:t>subsuelo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000004"/>
                </a:solidFill>
              </a:rPr>
              <a:t>Nutrientes</a:t>
            </a:r>
            <a:r>
              <a:rPr lang="en-US" sz="3200" dirty="0">
                <a:solidFill>
                  <a:srgbClr val="000004"/>
                </a:solidFill>
              </a:rPr>
              <a:t> del </a:t>
            </a:r>
            <a:r>
              <a:rPr lang="en-US" sz="3200" dirty="0" err="1">
                <a:solidFill>
                  <a:srgbClr val="000004"/>
                </a:solidFill>
              </a:rPr>
              <a:t>subsuelo</a:t>
            </a:r>
            <a:r>
              <a:rPr lang="en-US" sz="3200" dirty="0">
                <a:solidFill>
                  <a:srgbClr val="000004"/>
                </a:solidFill>
              </a:rPr>
              <a:t> son </a:t>
            </a:r>
            <a:r>
              <a:rPr lang="en-US" sz="3200" dirty="0" err="1">
                <a:solidFill>
                  <a:srgbClr val="000004"/>
                </a:solidFill>
              </a:rPr>
              <a:t>importantes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para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sostener</a:t>
            </a:r>
            <a:r>
              <a:rPr lang="en-US" sz="3200" dirty="0">
                <a:solidFill>
                  <a:srgbClr val="000004"/>
                </a:solidFill>
              </a:rPr>
              <a:t> 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Uso</a:t>
            </a:r>
            <a:r>
              <a:rPr lang="en-US" sz="4000" dirty="0" smtClean="0"/>
              <a:t> del </a:t>
            </a:r>
            <a:r>
              <a:rPr lang="en-US" sz="4000" dirty="0" err="1" smtClean="0"/>
              <a:t>Diagrama</a:t>
            </a:r>
            <a:r>
              <a:rPr lang="en-US" sz="4000" dirty="0" smtClean="0"/>
              <a:t> de </a:t>
            </a:r>
            <a:r>
              <a:rPr lang="en-US" sz="4000" dirty="0" err="1" smtClean="0"/>
              <a:t>Reservas</a:t>
            </a:r>
            <a:r>
              <a:rPr lang="en-US" sz="4000" dirty="0" smtClean="0"/>
              <a:t> y </a:t>
            </a:r>
            <a:r>
              <a:rPr lang="en-US" sz="4000" dirty="0" err="1" smtClean="0"/>
              <a:t>Flujos</a:t>
            </a:r>
            <a:endParaRPr lang="en-US" sz="38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>
                <a:solidFill>
                  <a:srgbClr val="000004"/>
                </a:solidFill>
              </a:rPr>
              <a:t>Es</a:t>
            </a:r>
            <a:r>
              <a:rPr lang="en-US" sz="3200" dirty="0">
                <a:solidFill>
                  <a:srgbClr val="000004"/>
                </a:solidFill>
              </a:rPr>
              <a:t> el </a:t>
            </a:r>
            <a:r>
              <a:rPr lang="en-US" sz="3200" dirty="0" err="1">
                <a:solidFill>
                  <a:srgbClr val="000004"/>
                </a:solidFill>
              </a:rPr>
              <a:t>sistema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sustentable</a:t>
            </a:r>
            <a:r>
              <a:rPr lang="en-US" sz="3200" dirty="0">
                <a:solidFill>
                  <a:srgbClr val="000004"/>
                </a:solidFill>
              </a:rPr>
              <a:t>?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¿</a:t>
            </a:r>
            <a:r>
              <a:rPr lang="en-US" sz="3200" dirty="0" err="1">
                <a:solidFill>
                  <a:srgbClr val="000004"/>
                </a:solidFill>
              </a:rPr>
              <a:t>Cuál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es</a:t>
            </a:r>
            <a:r>
              <a:rPr lang="en-US" sz="3200" dirty="0">
                <a:solidFill>
                  <a:srgbClr val="000004"/>
                </a:solidFill>
              </a:rPr>
              <a:t> la </a:t>
            </a:r>
            <a:r>
              <a:rPr lang="en-US" sz="3200" dirty="0" err="1">
                <a:solidFill>
                  <a:srgbClr val="000004"/>
                </a:solidFill>
              </a:rPr>
              <a:t>información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que</a:t>
            </a:r>
            <a:r>
              <a:rPr lang="en-US" sz="3200" dirty="0">
                <a:solidFill>
                  <a:srgbClr val="000004"/>
                </a:solidFill>
              </a:rPr>
              <a:t> se </a:t>
            </a:r>
            <a:r>
              <a:rPr lang="en-US" sz="3200" dirty="0" err="1">
                <a:solidFill>
                  <a:srgbClr val="000004"/>
                </a:solidFill>
              </a:rPr>
              <a:t>necesita</a:t>
            </a:r>
            <a:r>
              <a:rPr lang="en-US" sz="3200" dirty="0">
                <a:solidFill>
                  <a:srgbClr val="000004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noFill/>
        </p:spPr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 del </a:t>
            </a:r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4"/>
                </a:solidFill>
              </a:rPr>
              <a:t>Los </a:t>
            </a:r>
            <a:r>
              <a:rPr lang="en-US" sz="3200" dirty="0" err="1" smtClean="0">
                <a:solidFill>
                  <a:srgbClr val="000004"/>
                </a:solidFill>
              </a:rPr>
              <a:t>primeros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pasos</a:t>
            </a:r>
            <a:r>
              <a:rPr lang="en-US" sz="3200" dirty="0" smtClean="0">
                <a:solidFill>
                  <a:srgbClr val="000004"/>
                </a:solidFill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</a:rPr>
              <a:t>proceso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nos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indican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que</a:t>
            </a:r>
            <a:r>
              <a:rPr lang="en-US" sz="3200" dirty="0" smtClean="0">
                <a:solidFill>
                  <a:srgbClr val="000004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4"/>
                </a:solidFill>
              </a:rPr>
              <a:t>Hay </a:t>
            </a:r>
            <a:r>
              <a:rPr lang="en-US" sz="3200" dirty="0" err="1" smtClean="0">
                <a:solidFill>
                  <a:srgbClr val="000004"/>
                </a:solidFill>
              </a:rPr>
              <a:t>pérdidas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en </a:t>
            </a:r>
            <a:r>
              <a:rPr lang="en-US" sz="3200" dirty="0" err="1" smtClean="0">
                <a:solidFill>
                  <a:srgbClr val="000004"/>
                </a:solidFill>
              </a:rPr>
              <a:t>cada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ciclo</a:t>
            </a:r>
            <a:r>
              <a:rPr lang="en-US" sz="3200" dirty="0" smtClean="0">
                <a:solidFill>
                  <a:srgbClr val="000004"/>
                </a:solidFill>
              </a:rPr>
              <a:t>,  animal o </a:t>
            </a:r>
            <a:r>
              <a:rPr lang="en-US" sz="3200" dirty="0" err="1" smtClean="0">
                <a:solidFill>
                  <a:srgbClr val="000004"/>
                </a:solidFill>
              </a:rPr>
              <a:t>biomasa</a:t>
            </a:r>
            <a:endParaRPr lang="en-US" sz="3200" dirty="0" smtClean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4"/>
                </a:solidFill>
              </a:rPr>
              <a:t>Para </a:t>
            </a:r>
            <a:r>
              <a:rPr lang="en-US" sz="3200" dirty="0" err="1" smtClean="0">
                <a:solidFill>
                  <a:srgbClr val="000004"/>
                </a:solidFill>
              </a:rPr>
              <a:t>mantener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constante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contenido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en la </a:t>
            </a:r>
            <a:r>
              <a:rPr lang="en-US" sz="3200" dirty="0" err="1" smtClean="0">
                <a:solidFill>
                  <a:srgbClr val="000004"/>
                </a:solidFill>
              </a:rPr>
              <a:t>capa</a:t>
            </a:r>
            <a:r>
              <a:rPr lang="en-US" sz="3200" dirty="0" smtClean="0">
                <a:solidFill>
                  <a:srgbClr val="000004"/>
                </a:solidFill>
              </a:rPr>
              <a:t> superior del </a:t>
            </a:r>
            <a:r>
              <a:rPr lang="en-US" sz="3200" dirty="0" err="1" smtClean="0">
                <a:solidFill>
                  <a:srgbClr val="000004"/>
                </a:solidFill>
              </a:rPr>
              <a:t>suelo</a:t>
            </a:r>
            <a:r>
              <a:rPr lang="en-US" sz="3200" dirty="0" smtClean="0">
                <a:solidFill>
                  <a:srgbClr val="000004"/>
                </a:solidFill>
              </a:rPr>
              <a:t>, se </a:t>
            </a:r>
            <a:r>
              <a:rPr lang="en-US" sz="3200" dirty="0" err="1" smtClean="0">
                <a:solidFill>
                  <a:srgbClr val="000004"/>
                </a:solidFill>
              </a:rPr>
              <a:t>necesita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otra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fuente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solidFill>
                  <a:schemeClr val="accent1"/>
                </a:solidFill>
              </a:rPr>
              <a:t>Hipótesis</a:t>
            </a:r>
            <a:r>
              <a:rPr lang="en-US" sz="2800" dirty="0" smtClean="0">
                <a:solidFill>
                  <a:schemeClr val="accent1"/>
                </a:solidFill>
              </a:rPr>
              <a:t>:  La </a:t>
            </a:r>
            <a:r>
              <a:rPr lang="en-US" sz="2800" dirty="0" err="1" smtClean="0">
                <a:solidFill>
                  <a:schemeClr val="accent1"/>
                </a:solidFill>
              </a:rPr>
              <a:t>fuente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es</a:t>
            </a:r>
            <a:r>
              <a:rPr lang="en-US" sz="2800" dirty="0" smtClean="0">
                <a:solidFill>
                  <a:schemeClr val="accent1"/>
                </a:solidFill>
              </a:rPr>
              <a:t> el </a:t>
            </a:r>
            <a:r>
              <a:rPr lang="en-US" sz="2800" dirty="0" err="1" smtClean="0">
                <a:solidFill>
                  <a:schemeClr val="accent1"/>
                </a:solidFill>
              </a:rPr>
              <a:t>subsuelo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Variable no </a:t>
            </a:r>
            <a:r>
              <a:rPr lang="en-US" sz="2800" dirty="0" err="1" smtClean="0">
                <a:solidFill>
                  <a:schemeClr val="accent1"/>
                </a:solidFill>
              </a:rPr>
              <a:t>medida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por</a:t>
            </a:r>
            <a:r>
              <a:rPr lang="en-US" sz="2800" dirty="0" smtClean="0">
                <a:solidFill>
                  <a:schemeClr val="accent1"/>
                </a:solidFill>
              </a:rPr>
              <a:t> Rueda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 </a:t>
            </a:r>
            <a:r>
              <a:rPr lang="ja-JP" altLang="en-US" dirty="0" smtClean="0">
                <a:latin typeface="Arial"/>
                <a:cs typeface="+mj-cs"/>
              </a:rPr>
              <a:t>“</a:t>
            </a:r>
            <a:r>
              <a:rPr lang="en-US" dirty="0" err="1" smtClean="0">
                <a:cs typeface="+mj-cs"/>
              </a:rPr>
              <a:t>modo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referencia</a:t>
            </a:r>
            <a:r>
              <a:rPr lang="ja-JP" altLang="en-US" dirty="0" smtClean="0">
                <a:latin typeface="Arial"/>
                <a:cs typeface="+mj-cs"/>
              </a:rPr>
              <a:t>”</a:t>
            </a:r>
            <a:endParaRPr lang="en-US" dirty="0" smtClean="0">
              <a:cs typeface="+mj-cs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  <a:cs typeface="+mn-cs"/>
              </a:rPr>
              <a:t>Articular el </a:t>
            </a:r>
            <a:r>
              <a:rPr lang="en-US" sz="3200" i="1" dirty="0" err="1" smtClean="0">
                <a:solidFill>
                  <a:srgbClr val="FF0000"/>
                </a:solidFill>
                <a:cs typeface="+mn-cs"/>
              </a:rPr>
              <a:t>problema</a:t>
            </a:r>
            <a:endParaRPr lang="en-US" sz="3200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Conjunto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gráficos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que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demuestra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formulación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problema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Definir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variables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interés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claves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Definir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un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horizonte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planificación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apropiado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Relevante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para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comprender</a:t>
            </a:r>
            <a:r>
              <a:rPr lang="en-US" sz="2800" dirty="0" smtClean="0">
                <a:solidFill>
                  <a:srgbClr val="0000FF"/>
                </a:solidFill>
              </a:rPr>
              <a:t> el </a:t>
            </a:r>
            <a:r>
              <a:rPr lang="en-US" sz="2800" dirty="0" err="1" smtClean="0">
                <a:solidFill>
                  <a:srgbClr val="0000FF"/>
                </a:solidFill>
              </a:rPr>
              <a:t>problema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noFill/>
        </p:spPr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 del </a:t>
            </a:r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4"/>
                </a:solidFill>
              </a:rPr>
              <a:t>Sin saber el </a:t>
            </a:r>
            <a:r>
              <a:rPr lang="en-US" sz="3200" dirty="0" err="1" smtClean="0">
                <a:solidFill>
                  <a:srgbClr val="000004"/>
                </a:solidFill>
              </a:rPr>
              <a:t>contenido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nutrientes</a:t>
            </a:r>
            <a:r>
              <a:rPr lang="en-US" sz="3200" dirty="0" smtClean="0">
                <a:solidFill>
                  <a:srgbClr val="000004"/>
                </a:solidFill>
              </a:rPr>
              <a:t> en el </a:t>
            </a:r>
            <a:r>
              <a:rPr lang="en-US" sz="3200" dirty="0" err="1" smtClean="0">
                <a:solidFill>
                  <a:srgbClr val="000004"/>
                </a:solidFill>
              </a:rPr>
              <a:t>subsuelo</a:t>
            </a:r>
            <a:r>
              <a:rPr lang="en-US" sz="3200" dirty="0" smtClean="0">
                <a:solidFill>
                  <a:srgbClr val="000004"/>
                </a:solidFill>
              </a:rPr>
              <a:t> (o en 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</a:rPr>
              <a:t> total), </a:t>
            </a:r>
            <a:r>
              <a:rPr lang="en-US" sz="3200" dirty="0" err="1" smtClean="0">
                <a:solidFill>
                  <a:srgbClr val="000004"/>
                </a:solidFill>
              </a:rPr>
              <a:t>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difícil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predecir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futuro</a:t>
            </a:r>
            <a:r>
              <a:rPr lang="en-US" sz="3200" dirty="0" smtClean="0">
                <a:solidFill>
                  <a:srgbClr val="000004"/>
                </a:solidFill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endParaRPr lang="en-US" sz="3200" dirty="0" smtClean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4"/>
                </a:solidFill>
              </a:rPr>
              <a:t>Si </a:t>
            </a:r>
            <a:r>
              <a:rPr lang="en-US" sz="3200" dirty="0" err="1" smtClean="0">
                <a:solidFill>
                  <a:srgbClr val="000004"/>
                </a:solidFill>
              </a:rPr>
              <a:t>egresos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siguen</a:t>
            </a:r>
            <a:r>
              <a:rPr lang="en-US" sz="3200" dirty="0" smtClean="0">
                <a:solidFill>
                  <a:srgbClr val="000004"/>
                </a:solidFill>
              </a:rPr>
              <a:t> &gt; </a:t>
            </a:r>
            <a:r>
              <a:rPr lang="en-US" sz="3200" dirty="0" err="1" smtClean="0">
                <a:solidFill>
                  <a:srgbClr val="000004"/>
                </a:solidFill>
              </a:rPr>
              <a:t>ingresos</a:t>
            </a:r>
            <a:r>
              <a:rPr lang="en-US" sz="3200" dirty="0" smtClean="0">
                <a:solidFill>
                  <a:srgbClr val="000004"/>
                </a:solidFill>
              </a:rPr>
              <a:t>,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</a:rPr>
              <a:t> no </a:t>
            </a:r>
            <a:r>
              <a:rPr lang="en-US" sz="3200" dirty="0" err="1" smtClean="0">
                <a:solidFill>
                  <a:srgbClr val="000004"/>
                </a:solidFill>
              </a:rPr>
              <a:t>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sustentable</a:t>
            </a:r>
            <a:r>
              <a:rPr lang="en-US" sz="3200" dirty="0" smtClean="0">
                <a:solidFill>
                  <a:srgbClr val="000004"/>
                </a:solidFill>
              </a:rPr>
              <a:t> en el largo </a:t>
            </a:r>
            <a:r>
              <a:rPr lang="en-US" sz="3200" dirty="0" err="1" smtClean="0">
                <a:solidFill>
                  <a:srgbClr val="000004"/>
                </a:solidFill>
              </a:rPr>
              <a:t>plazo</a:t>
            </a:r>
            <a:endParaRPr lang="en-US" sz="3200" dirty="0" smtClean="0">
              <a:solidFill>
                <a:srgbClr val="000004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err="1"/>
              <a:t>Ejercicio</a:t>
            </a:r>
            <a:r>
              <a:rPr lang="en-US" sz="4400" dirty="0"/>
              <a:t> de </a:t>
            </a:r>
            <a:r>
              <a:rPr lang="en-US" sz="4400" dirty="0" err="1"/>
              <a:t>caso</a:t>
            </a:r>
            <a:r>
              <a:rPr lang="en-US" sz="4400" dirty="0"/>
              <a:t>:  </a:t>
            </a:r>
            <a:r>
              <a:rPr lang="en-US" sz="4400" dirty="0" err="1" smtClean="0"/>
              <a:t>bienestar</a:t>
            </a:r>
            <a:r>
              <a:rPr lang="en-US" sz="4400" dirty="0" smtClean="0"/>
              <a:t> de los </a:t>
            </a:r>
            <a:r>
              <a:rPr lang="en-US" sz="4400" dirty="0" err="1" smtClean="0"/>
              <a:t>hogares</a:t>
            </a:r>
            <a:r>
              <a:rPr lang="en-US" sz="4400" dirty="0" smtClean="0"/>
              <a:t> de </a:t>
            </a:r>
            <a:r>
              <a:rPr lang="en-US" sz="4400" dirty="0" err="1" smtClean="0"/>
              <a:t>una</a:t>
            </a:r>
            <a:r>
              <a:rPr lang="en-US" sz="4400" dirty="0" smtClean="0"/>
              <a:t> </a:t>
            </a:r>
            <a:r>
              <a:rPr lang="en-US" sz="4400" dirty="0" err="1" smtClean="0"/>
              <a:t>cuenca</a:t>
            </a:r>
            <a:endParaRPr lang="en-US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Análisis</a:t>
            </a:r>
            <a:r>
              <a:rPr lang="en-US" dirty="0" smtClean="0">
                <a:cs typeface="+mj-cs"/>
              </a:rPr>
              <a:t> al </a:t>
            </a:r>
            <a:r>
              <a:rPr lang="en-US" dirty="0" err="1" smtClean="0">
                <a:cs typeface="+mj-cs"/>
              </a:rPr>
              <a:t>nivel</a:t>
            </a:r>
            <a:r>
              <a:rPr lang="en-US" dirty="0" smtClean="0">
                <a:cs typeface="+mj-cs"/>
              </a:rPr>
              <a:t> de la </a:t>
            </a:r>
            <a:r>
              <a:rPr lang="en-US" dirty="0" err="1" smtClean="0">
                <a:cs typeface="+mj-cs"/>
              </a:rPr>
              <a:t>cuenca</a:t>
            </a:r>
            <a:endParaRPr lang="en-US" dirty="0" smtClean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común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considerar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solamente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una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finca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individual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unidad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análisis</a:t>
            </a:r>
            <a:endParaRPr lang="en-US" sz="2200" dirty="0" smtClean="0">
              <a:solidFill>
                <a:srgbClr val="000004"/>
              </a:solidFill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Ahora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,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debemos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considerar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resultado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a un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nivel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más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agregado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¿</a:t>
            </a:r>
            <a:r>
              <a:rPr lang="en-US" sz="2800" dirty="0" err="1" smtClean="0">
                <a:solidFill>
                  <a:srgbClr val="0000FF"/>
                </a:solidFill>
              </a:rPr>
              <a:t>Cuáles</a:t>
            </a:r>
            <a:r>
              <a:rPr lang="en-US" sz="2800" dirty="0" smtClean="0">
                <a:solidFill>
                  <a:srgbClr val="0000FF"/>
                </a:solidFill>
              </a:rPr>
              <a:t> son los </a:t>
            </a:r>
            <a:r>
              <a:rPr lang="en-US" sz="2800" dirty="0" err="1" smtClean="0">
                <a:solidFill>
                  <a:srgbClr val="0000FF"/>
                </a:solidFill>
              </a:rPr>
              <a:t>impactos</a:t>
            </a:r>
            <a:r>
              <a:rPr lang="en-US" sz="2800" dirty="0" smtClean="0">
                <a:solidFill>
                  <a:srgbClr val="0000FF"/>
                </a:solidFill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</a:rPr>
              <a:t>nivel</a:t>
            </a:r>
            <a:r>
              <a:rPr lang="en-US" sz="2800" dirty="0" smtClean="0">
                <a:solidFill>
                  <a:srgbClr val="0000FF"/>
                </a:solidFill>
              </a:rPr>
              <a:t> de la </a:t>
            </a:r>
            <a:r>
              <a:rPr lang="en-US" sz="2800" dirty="0" err="1" smtClean="0">
                <a:solidFill>
                  <a:srgbClr val="0000FF"/>
                </a:solidFill>
              </a:rPr>
              <a:t>cuenca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+mn-cs"/>
              </a:rPr>
              <a:t>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enfoque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cs typeface="+mn-cs"/>
              </a:rPr>
              <a:t>bienestar</a:t>
            </a:r>
            <a:r>
              <a:rPr lang="en-US" sz="3200" dirty="0" smtClean="0">
                <a:solidFill>
                  <a:srgbClr val="FF0000"/>
                </a:solidFill>
                <a:cs typeface="+mn-cs"/>
              </a:rPr>
              <a:t> de los </a:t>
            </a:r>
            <a:r>
              <a:rPr lang="en-US" sz="3200" dirty="0" err="1" smtClean="0">
                <a:solidFill>
                  <a:srgbClr val="FF0000"/>
                </a:solidFill>
                <a:cs typeface="+mn-cs"/>
              </a:rPr>
              <a:t>hogares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como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resultado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interés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 </a:t>
            </a:r>
            <a:r>
              <a:rPr lang="en-US" dirty="0" err="1" smtClean="0">
                <a:cs typeface="+mj-cs"/>
              </a:rPr>
              <a:t>modelo</a:t>
            </a:r>
            <a:r>
              <a:rPr lang="en-US" dirty="0" smtClean="0">
                <a:cs typeface="+mj-cs"/>
              </a:rPr>
              <a:t> de la </a:t>
            </a:r>
            <a:r>
              <a:rPr lang="en-US" dirty="0" err="1" smtClean="0">
                <a:cs typeface="+mj-cs"/>
              </a:rPr>
              <a:t>cuenca</a:t>
            </a:r>
            <a:endParaRPr lang="en-US" dirty="0" smtClean="0">
              <a:cs typeface="+mj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Introducir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elementos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básicos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modelo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Identificar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variables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importantes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información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necesaria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Ejercicio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: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Explorar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intervenciones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(de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investigación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política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) y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sus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impactos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en el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bienestar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los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hogares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+mj-cs"/>
              </a:rPr>
              <a:t>Modelo</a:t>
            </a:r>
            <a:r>
              <a:rPr lang="en-US" dirty="0" smtClean="0">
                <a:cs typeface="+mj-cs"/>
              </a:rPr>
              <a:t> “</a:t>
            </a:r>
            <a:r>
              <a:rPr lang="en-US" altLang="ja-JP" dirty="0" err="1" smtClean="0">
                <a:cs typeface="+mj-cs"/>
              </a:rPr>
              <a:t>Biológico-</a:t>
            </a:r>
            <a:r>
              <a:rPr lang="en-US" altLang="ja-JP" dirty="0" err="1">
                <a:cs typeface="+mj-cs"/>
              </a:rPr>
              <a:t>Humano</a:t>
            </a:r>
            <a:r>
              <a:rPr lang="en-US" dirty="0">
                <a:cs typeface="+mj-cs"/>
              </a:rPr>
              <a:t>”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estilizado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cuenca</a:t>
            </a:r>
            <a:endParaRPr lang="en-US" sz="3200" dirty="0">
              <a:solidFill>
                <a:srgbClr val="00000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Una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región</a:t>
            </a: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Tierra en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bosque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cúltivos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básicos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forraje</a:t>
            </a: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Tiene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8 </a:t>
            </a:r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reservas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principales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/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Población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tierra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ganado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fertilidad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suelo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recursos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forrajeros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inventario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quesos</a:t>
            </a: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 err="1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Muchos</a:t>
            </a:r>
            <a:r>
              <a:rPr lang="en-US" sz="3200" dirty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latin typeface="Arial" charset="0"/>
                <a:ea typeface="ＭＳ Ｐゴシック" charset="0"/>
                <a:cs typeface="ＭＳ Ｐゴシック" charset="0"/>
              </a:rPr>
              <a:t>retroalimentación</a:t>
            </a:r>
            <a:endParaRPr lang="en-US" sz="3200" dirty="0">
              <a:solidFill>
                <a:srgbClr val="00000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Ciclos</a:t>
            </a:r>
            <a:r>
              <a:rPr lang="en-US" dirty="0" smtClean="0">
                <a:cs typeface="+mj-cs"/>
              </a:rPr>
              <a:t> del </a:t>
            </a:r>
            <a:r>
              <a:rPr lang="en-US" dirty="0" err="1" smtClean="0">
                <a:cs typeface="+mj-cs"/>
              </a:rPr>
              <a:t>modelo</a:t>
            </a:r>
            <a:r>
              <a:rPr lang="en-US" dirty="0" smtClean="0">
                <a:cs typeface="+mj-cs"/>
              </a:rPr>
              <a:t> de la </a:t>
            </a:r>
            <a:r>
              <a:rPr lang="en-US" dirty="0" err="1" smtClean="0">
                <a:cs typeface="+mj-cs"/>
              </a:rPr>
              <a:t>cuenca</a:t>
            </a:r>
            <a:endParaRPr lang="en-US" dirty="0" smtClean="0">
              <a:cs typeface="+mj-cs"/>
            </a:endParaRPr>
          </a:p>
        </p:txBody>
      </p:sp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75"/>
            <a:ext cx="914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Estructura</a:t>
            </a: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del </a:t>
            </a:r>
            <a:r>
              <a:rPr lang="en-US" dirty="0" err="1" smtClean="0">
                <a:cs typeface="+mj-cs"/>
              </a:rPr>
              <a:t>Modelo</a:t>
            </a:r>
            <a:endParaRPr lang="en-US" dirty="0" smtClean="0">
              <a:cs typeface="+mj-cs"/>
            </a:endParaRP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7063"/>
            <a:ext cx="91440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Estructura</a:t>
            </a: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del </a:t>
            </a:r>
            <a:r>
              <a:rPr lang="en-US" dirty="0" err="1" smtClean="0">
                <a:cs typeface="+mj-cs"/>
              </a:rPr>
              <a:t>Modelo</a:t>
            </a:r>
            <a:endParaRPr lang="en-US" dirty="0" smtClean="0">
              <a:cs typeface="+mj-cs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Supuestos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claves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4"/>
                </a:solidFill>
                <a:cs typeface="+mn-cs"/>
              </a:rPr>
              <a:t>La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población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responde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a la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disponibilidad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alimentos</a:t>
            </a:r>
            <a:endParaRPr lang="en-US" sz="26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solidFill>
                  <a:srgbClr val="0000FF"/>
                </a:solidFill>
              </a:rPr>
              <a:t>Influye</a:t>
            </a:r>
            <a:r>
              <a:rPr lang="en-US" sz="2200" dirty="0" smtClean="0">
                <a:solidFill>
                  <a:srgbClr val="0000FF"/>
                </a:solidFill>
              </a:rPr>
              <a:t> en </a:t>
            </a:r>
            <a:r>
              <a:rPr lang="en-US" sz="2200" dirty="0" err="1" smtClean="0">
                <a:solidFill>
                  <a:srgbClr val="0000FF"/>
                </a:solidFill>
              </a:rPr>
              <a:t>las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tasas</a:t>
            </a:r>
            <a:r>
              <a:rPr lang="en-US" sz="2200" dirty="0" smtClean="0">
                <a:solidFill>
                  <a:srgbClr val="0000FF"/>
                </a:solidFill>
              </a:rPr>
              <a:t> de </a:t>
            </a:r>
            <a:r>
              <a:rPr lang="en-US" sz="2200" dirty="0" err="1" smtClean="0">
                <a:solidFill>
                  <a:srgbClr val="0000FF"/>
                </a:solidFill>
              </a:rPr>
              <a:t>crecmiento</a:t>
            </a:r>
            <a:r>
              <a:rPr lang="en-US" sz="2200" dirty="0" smtClean="0">
                <a:solidFill>
                  <a:srgbClr val="0000FF"/>
                </a:solidFill>
              </a:rPr>
              <a:t> y </a:t>
            </a:r>
            <a:r>
              <a:rPr lang="en-US" sz="2200" dirty="0" err="1" smtClean="0">
                <a:solidFill>
                  <a:srgbClr val="0000FF"/>
                </a:solidFill>
              </a:rPr>
              <a:t>emigración</a:t>
            </a:r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Disponibilidad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alimentos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per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cápita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influye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en el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uso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de la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tierra</a:t>
            </a:r>
            <a:endParaRPr lang="en-US" sz="26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Menos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alimentos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indica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más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uso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de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tierra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en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bosque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para</a:t>
            </a:r>
            <a:r>
              <a:rPr lang="en-US" altLang="ja-JP" sz="22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200" dirty="0" err="1" smtClean="0">
                <a:solidFill>
                  <a:srgbClr val="0000FF"/>
                </a:solidFill>
                <a:latin typeface="Arial"/>
              </a:rPr>
              <a:t>agricultura</a:t>
            </a:r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Producción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alimentos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cuasa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erosión</a:t>
            </a:r>
            <a:endParaRPr lang="en-US" sz="26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solidFill>
                  <a:srgbClr val="0000FF"/>
                </a:solidFill>
              </a:rPr>
              <a:t>Erosión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disminuye</a:t>
            </a:r>
            <a:r>
              <a:rPr lang="en-US" sz="2200" dirty="0" smtClean="0">
                <a:solidFill>
                  <a:srgbClr val="0000FF"/>
                </a:solidFill>
              </a:rPr>
              <a:t> la </a:t>
            </a:r>
            <a:r>
              <a:rPr lang="en-US" sz="2200" dirty="0" err="1" smtClean="0">
                <a:solidFill>
                  <a:srgbClr val="0000FF"/>
                </a:solidFill>
              </a:rPr>
              <a:t>productividad</a:t>
            </a:r>
            <a:r>
              <a:rPr lang="en-US" sz="2200" dirty="0" smtClean="0">
                <a:solidFill>
                  <a:srgbClr val="0000FF"/>
                </a:solidFill>
              </a:rPr>
              <a:t> del </a:t>
            </a:r>
            <a:r>
              <a:rPr lang="en-US" sz="2200" dirty="0" err="1" smtClean="0">
                <a:solidFill>
                  <a:srgbClr val="0000FF"/>
                </a:solidFill>
              </a:rPr>
              <a:t>suelo</a:t>
            </a:r>
            <a:endParaRPr lang="en-US" sz="22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solidFill>
                  <a:srgbClr val="0000FF"/>
                </a:solidFill>
              </a:rPr>
              <a:t>Implica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menos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producción</a:t>
            </a:r>
            <a:r>
              <a:rPr lang="en-US" sz="2200" dirty="0" smtClean="0">
                <a:solidFill>
                  <a:srgbClr val="0000FF"/>
                </a:solidFill>
              </a:rPr>
              <a:t> de </a:t>
            </a:r>
            <a:r>
              <a:rPr lang="en-US" sz="2200" dirty="0" err="1" smtClean="0">
                <a:solidFill>
                  <a:srgbClr val="0000FF"/>
                </a:solidFill>
              </a:rPr>
              <a:t>alimentos</a:t>
            </a:r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4"/>
                </a:solidFill>
                <a:cs typeface="+mn-cs"/>
              </a:rPr>
              <a:t>El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ciclos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de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nutrientes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con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ganado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aumenta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la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producción</a:t>
            </a:r>
            <a:r>
              <a:rPr lang="en-US" sz="26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2600" dirty="0" err="1" smtClean="0">
                <a:solidFill>
                  <a:srgbClr val="000004"/>
                </a:solidFill>
                <a:cs typeface="+mn-cs"/>
              </a:rPr>
              <a:t>alimentos</a:t>
            </a:r>
            <a:endParaRPr lang="en-US" sz="26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solidFill>
                  <a:srgbClr val="0000FF"/>
                </a:solidFill>
              </a:rPr>
              <a:t>Uso</a:t>
            </a:r>
            <a:r>
              <a:rPr lang="en-US" sz="2200" dirty="0" smtClean="0">
                <a:solidFill>
                  <a:srgbClr val="0000FF"/>
                </a:solidFill>
              </a:rPr>
              <a:t> de </a:t>
            </a:r>
            <a:r>
              <a:rPr lang="en-US" sz="2200" dirty="0" err="1" smtClean="0">
                <a:solidFill>
                  <a:srgbClr val="0000FF"/>
                </a:solidFill>
              </a:rPr>
              <a:t>estiércol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(a </a:t>
            </a:r>
            <a:r>
              <a:rPr lang="en-US" sz="2200" dirty="0" err="1" smtClean="0">
                <a:solidFill>
                  <a:srgbClr val="0000FF"/>
                </a:solidFill>
              </a:rPr>
              <a:t>veces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tracción</a:t>
            </a:r>
            <a:r>
              <a:rPr lang="en-US" sz="2200" dirty="0" smtClean="0">
                <a:solidFill>
                  <a:srgbClr val="0000FF"/>
                </a:solidFill>
              </a:rPr>
              <a:t> animal)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j-cs"/>
              </a:rPr>
              <a:t>El modelo contiene muchos senderos de retroalimentación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Encadenamientos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claves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existen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entre:</a:t>
            </a: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Población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alimentos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necesarios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uso</a:t>
            </a:r>
            <a:r>
              <a:rPr lang="en-US" sz="2800" dirty="0" smtClean="0">
                <a:solidFill>
                  <a:srgbClr val="0000FF"/>
                </a:solidFill>
              </a:rPr>
              <a:t> de la </a:t>
            </a:r>
            <a:r>
              <a:rPr lang="en-US" sz="2800" dirty="0" err="1" smtClean="0">
                <a:solidFill>
                  <a:srgbClr val="0000FF"/>
                </a:solidFill>
              </a:rPr>
              <a:t>tierra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Producción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alimentos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erosión</a:t>
            </a:r>
            <a:r>
              <a:rPr lang="en-US" sz="2800" dirty="0" smtClean="0">
                <a:solidFill>
                  <a:srgbClr val="0000FF"/>
                </a:solidFill>
              </a:rPr>
              <a:t> y </a:t>
            </a:r>
            <a:r>
              <a:rPr lang="en-US" sz="2800" dirty="0" err="1" smtClean="0">
                <a:solidFill>
                  <a:srgbClr val="0000FF"/>
                </a:solidFill>
              </a:rPr>
              <a:t>ganado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Ejemplo</a:t>
            </a:r>
            <a:r>
              <a:rPr lang="en-US" dirty="0" smtClean="0">
                <a:cs typeface="+mj-cs"/>
              </a:rPr>
              <a:t>:  </a:t>
            </a:r>
            <a:r>
              <a:rPr lang="en-US" dirty="0" err="1" smtClean="0">
                <a:cs typeface="+mj-cs"/>
              </a:rPr>
              <a:t>Población</a:t>
            </a:r>
            <a:r>
              <a:rPr lang="en-US" dirty="0" smtClean="0">
                <a:cs typeface="+mj-cs"/>
              </a:rPr>
              <a:t> del </a:t>
            </a:r>
            <a:r>
              <a:rPr lang="en-US" dirty="0" err="1" smtClean="0">
                <a:cs typeface="+mj-cs"/>
              </a:rPr>
              <a:t>Perú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286903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Fuente</a:t>
            </a:r>
            <a:r>
              <a:rPr lang="en-US" sz="1600" dirty="0"/>
              <a:t>:  </a:t>
            </a:r>
            <a:r>
              <a:rPr lang="en-US" sz="1600" dirty="0" err="1"/>
              <a:t>Organización</a:t>
            </a:r>
            <a:r>
              <a:rPr lang="en-US" sz="1600" dirty="0"/>
              <a:t> de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Naciones</a:t>
            </a:r>
            <a:r>
              <a:rPr lang="en-US" sz="1600" dirty="0"/>
              <a:t> </a:t>
            </a:r>
            <a:r>
              <a:rPr lang="en-US" sz="1600" dirty="0" err="1"/>
              <a:t>Unidas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Resultados de interés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Población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cuenca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Uso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tierra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y la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producitividad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Cantidad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alimentos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disponibles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Per 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cápita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y el 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déficit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total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Ingresos</a:t>
            </a:r>
            <a:r>
              <a:rPr lang="en-US" sz="3200" dirty="0" smtClean="0">
                <a:solidFill>
                  <a:srgbClr val="000004"/>
                </a:solidFill>
                <a:cs typeface="+mn-cs"/>
              </a:rPr>
              <a:t> al </a:t>
            </a:r>
            <a:r>
              <a:rPr lang="en-US" sz="3200" dirty="0" err="1" smtClean="0">
                <a:solidFill>
                  <a:srgbClr val="000004"/>
                </a:solidFill>
                <a:cs typeface="+mn-cs"/>
              </a:rPr>
              <a:t>productor</a:t>
            </a:r>
            <a:endParaRPr lang="en-US" sz="3200" dirty="0" smtClean="0">
              <a:solidFill>
                <a:srgbClr val="000004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Ventas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queso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multiplicado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rgbClr val="0000FF"/>
                </a:solidFill>
              </a:rPr>
              <a:t> el </a:t>
            </a:r>
            <a:r>
              <a:rPr lang="en-US" dirty="0" err="1" smtClean="0">
                <a:solidFill>
                  <a:srgbClr val="0000FF"/>
                </a:solidFill>
              </a:rPr>
              <a:t>precio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queso</a:t>
            </a:r>
            <a:endParaRPr lang="en-US" dirty="0" smtClean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Un </a:t>
            </a:r>
            <a:r>
              <a:rPr lang="en-US" dirty="0" err="1" smtClean="0">
                <a:solidFill>
                  <a:srgbClr val="0000FF"/>
                </a:solidFill>
              </a:rPr>
              <a:t>indicador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económico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bienestar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Intervenciones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posibles</a:t>
            </a:r>
            <a:endParaRPr lang="en-US" dirty="0" smtClean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04"/>
                </a:solidFill>
                <a:cs typeface="+mn-cs"/>
              </a:rPr>
              <a:t>Cambio</a:t>
            </a:r>
            <a:r>
              <a:rPr lang="en-US" dirty="0" smtClean="0">
                <a:solidFill>
                  <a:srgbClr val="000004"/>
                </a:solidFill>
                <a:cs typeface="+mn-cs"/>
              </a:rPr>
              <a:t> en la </a:t>
            </a:r>
            <a:r>
              <a:rPr lang="en-US" dirty="0" err="1" smtClean="0">
                <a:solidFill>
                  <a:srgbClr val="000004"/>
                </a:solidFill>
                <a:cs typeface="+mn-cs"/>
              </a:rPr>
              <a:t>tasa</a:t>
            </a:r>
            <a:r>
              <a:rPr lang="en-US" dirty="0" smtClean="0">
                <a:solidFill>
                  <a:srgbClr val="000004"/>
                </a:solidFill>
                <a:cs typeface="+mn-cs"/>
              </a:rPr>
              <a:t> de </a:t>
            </a:r>
            <a:r>
              <a:rPr lang="en-US" dirty="0" err="1" smtClean="0">
                <a:solidFill>
                  <a:srgbClr val="000004"/>
                </a:solidFill>
                <a:cs typeface="+mn-cs"/>
              </a:rPr>
              <a:t>erosión</a:t>
            </a:r>
            <a:r>
              <a:rPr lang="en-US" dirty="0">
                <a:solidFill>
                  <a:srgbClr val="000004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000004"/>
                </a:solidFill>
                <a:cs typeface="+mn-cs"/>
              </a:rPr>
              <a:t>(y </a:t>
            </a:r>
            <a:r>
              <a:rPr lang="en-US" dirty="0" err="1" smtClean="0">
                <a:solidFill>
                  <a:srgbClr val="000004"/>
                </a:solidFill>
                <a:cs typeface="+mn-cs"/>
              </a:rPr>
              <a:t>año</a:t>
            </a:r>
            <a:r>
              <a:rPr lang="en-US" dirty="0" smtClean="0">
                <a:solidFill>
                  <a:srgbClr val="000004"/>
                </a:solidFill>
                <a:cs typeface="+mn-cs"/>
              </a:rPr>
              <a:t>)</a:t>
            </a:r>
            <a:endParaRPr lang="en-US" dirty="0" smtClean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Cambio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el la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tasa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net de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crecimiento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de la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población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(y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año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Uso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riego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(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cantidad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y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año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Tasa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repoblación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forestal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 (y </a:t>
            </a:r>
            <a:r>
              <a:rPr lang="en-US" dirty="0" err="1" smtClean="0">
                <a:solidFill>
                  <a:srgbClr val="000004"/>
                </a:solidFill>
                <a:cs typeface="Arial" charset="0"/>
              </a:rPr>
              <a:t>año</a:t>
            </a:r>
            <a:r>
              <a:rPr lang="en-US" dirty="0" smtClean="0">
                <a:solidFill>
                  <a:srgbClr val="000004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Ejercicio en grupos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Identificar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intervencion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más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mejorarán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“el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bienestar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” de los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hogares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cuenca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¿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Cómo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se define el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bienestar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en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este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caso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?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¿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Cuál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es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el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horizonte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temporal? (e.g., 2020? 2050, 2100?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Luego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,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las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analizarán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con el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simulación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Evaluamos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las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recomendaciones</a:t>
            </a:r>
            <a:r>
              <a:rPr lang="en-US" dirty="0" smtClean="0">
                <a:cs typeface="+mj-cs"/>
              </a:rPr>
              <a:t> de los </a:t>
            </a:r>
            <a:r>
              <a:rPr lang="en-US" dirty="0" err="1" smtClean="0">
                <a:cs typeface="+mj-cs"/>
              </a:rPr>
              <a:t>grupos</a:t>
            </a:r>
            <a:endParaRPr lang="en-US" dirty="0" smtClean="0"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Usando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un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modelo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simulación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en el software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Vensim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Version gratis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disponible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al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sitio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: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http://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vensim.com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/free-download/</a:t>
            </a:r>
            <a:endParaRPr lang="en-US" sz="2800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363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Pregunta</a:t>
            </a:r>
            <a:r>
              <a:rPr lang="en-US" dirty="0" smtClean="0">
                <a:cs typeface="+mj-cs"/>
              </a:rPr>
              <a:t> clave: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Porque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no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tienen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impactos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(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positivos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)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esperados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las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intervenciones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?</a:t>
            </a:r>
            <a:endParaRPr lang="en-US" sz="2800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72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Pregunta</a:t>
            </a:r>
            <a:r>
              <a:rPr lang="en-US" dirty="0" smtClean="0">
                <a:cs typeface="+mj-cs"/>
              </a:rPr>
              <a:t> clave: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¿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Porque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no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tienen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impactos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(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positivos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)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esperados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las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intervenciones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?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razones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principales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El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alcanza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algún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límite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(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como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tierra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en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bosque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Los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ciclos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retroalimentación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disminuyen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impactos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Los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ciclos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contrarrestan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impactos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positivos</a:t>
            </a: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546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Retroalimentación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contrarrestan</a:t>
            </a:r>
            <a:r>
              <a:rPr lang="en-US" dirty="0" smtClean="0">
                <a:cs typeface="+mj-cs"/>
              </a:rPr>
              <a:t> los </a:t>
            </a:r>
            <a:r>
              <a:rPr lang="en-US" dirty="0" err="1" smtClean="0">
                <a:cs typeface="+mj-cs"/>
              </a:rPr>
              <a:t>impactos</a:t>
            </a:r>
            <a:endParaRPr lang="en-US" dirty="0" smtClean="0"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Consideramos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intervención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disminuye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tasa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erosión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intervención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incrementa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la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produción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alimentos</a:t>
            </a: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Más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producción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implica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MENOS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emigración</a:t>
            </a:r>
            <a:endParaRPr lang="en-US" sz="3200" dirty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Que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implica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mas personas y un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aumento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en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alimentos</a:t>
            </a:r>
            <a:r>
              <a:rPr lang="en-US" sz="3200" dirty="0" smtClean="0">
                <a:solidFill>
                  <a:srgbClr val="000004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  <a:cs typeface="Arial" charset="0"/>
              </a:rPr>
              <a:t>necesarios</a:t>
            </a:r>
            <a:endParaRPr lang="en-US" sz="3200" dirty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rgbClr val="000004"/>
              </a:solidFill>
              <a:cs typeface="Arial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0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Retroalimentación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contrarrestan</a:t>
            </a:r>
            <a:r>
              <a:rPr lang="en-US" dirty="0" smtClean="0">
                <a:cs typeface="+mj-cs"/>
              </a:rPr>
              <a:t> los </a:t>
            </a:r>
            <a:r>
              <a:rPr lang="en-US" dirty="0" err="1" smtClean="0">
                <a:cs typeface="+mj-cs"/>
              </a:rPr>
              <a:t>impactos</a:t>
            </a:r>
            <a:endParaRPr lang="en-US" dirty="0" smtClean="0">
              <a:cs typeface="+mj-cs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75"/>
            <a:ext cx="914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8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Retroalimentación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contrarrestan</a:t>
            </a:r>
            <a:r>
              <a:rPr lang="en-US" dirty="0" smtClean="0">
                <a:cs typeface="+mj-cs"/>
              </a:rPr>
              <a:t> los </a:t>
            </a:r>
            <a:r>
              <a:rPr lang="en-US" dirty="0" err="1" smtClean="0">
                <a:cs typeface="+mj-cs"/>
              </a:rPr>
              <a:t>impactos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1"/>
            <a:ext cx="5512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71" y="2438400"/>
            <a:ext cx="562202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8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 </a:t>
            </a:r>
            <a:r>
              <a:rPr lang="en-US" dirty="0" err="1" smtClean="0">
                <a:cs typeface="+mj-cs"/>
              </a:rPr>
              <a:t>uso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modelos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simulación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nos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ayuda</a:t>
            </a:r>
            <a:r>
              <a:rPr lang="en-US" dirty="0" smtClean="0">
                <a:cs typeface="+mj-cs"/>
              </a:rPr>
              <a:t> a </a:t>
            </a:r>
            <a:r>
              <a:rPr lang="en-US" dirty="0" err="1" smtClean="0">
                <a:cs typeface="+mj-cs"/>
              </a:rPr>
              <a:t>anticipar</a:t>
            </a:r>
            <a:r>
              <a:rPr lang="en-US" dirty="0" smtClean="0">
                <a:cs typeface="+mj-cs"/>
              </a:rPr>
              <a:t> los </a:t>
            </a:r>
            <a:r>
              <a:rPr lang="en-US" dirty="0" err="1" smtClean="0">
                <a:cs typeface="+mj-cs"/>
              </a:rPr>
              <a:t>impactos</a:t>
            </a:r>
            <a:r>
              <a:rPr lang="en-US" dirty="0" smtClean="0">
                <a:cs typeface="+mj-cs"/>
              </a:rPr>
              <a:t> no </a:t>
            </a:r>
            <a:r>
              <a:rPr lang="en-US" dirty="0" err="1" smtClean="0">
                <a:cs typeface="+mj-cs"/>
              </a:rPr>
              <a:t>esperados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92525"/>
          </a:xfrm>
        </p:spPr>
        <p:txBody>
          <a:bodyPr/>
          <a:lstStyle/>
          <a:p>
            <a:r>
              <a:rPr lang="en-US" dirty="0" smtClean="0">
                <a:solidFill>
                  <a:srgbClr val="000004"/>
                </a:solidFill>
              </a:rPr>
              <a:t>Este </a:t>
            </a:r>
            <a:r>
              <a:rPr lang="en-US" dirty="0" err="1" smtClean="0">
                <a:solidFill>
                  <a:srgbClr val="000004"/>
                </a:solidFill>
              </a:rPr>
              <a:t>es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una</a:t>
            </a:r>
            <a:r>
              <a:rPr lang="en-US" dirty="0" smtClean="0">
                <a:solidFill>
                  <a:srgbClr val="000004"/>
                </a:solidFill>
              </a:rPr>
              <a:t> forma de </a:t>
            </a:r>
            <a:r>
              <a:rPr lang="en-US" dirty="0" err="1" smtClean="0">
                <a:solidFill>
                  <a:srgbClr val="000004"/>
                </a:solidFill>
              </a:rPr>
              <a:t>aprendizaje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muy</a:t>
            </a:r>
            <a:r>
              <a:rPr lang="en-US" dirty="0" smtClean="0">
                <a:solidFill>
                  <a:srgbClr val="000004"/>
                </a:solidFill>
              </a:rPr>
              <a:t> </a:t>
            </a:r>
            <a:r>
              <a:rPr lang="en-US" dirty="0" err="1" smtClean="0">
                <a:solidFill>
                  <a:srgbClr val="000004"/>
                </a:solidFill>
              </a:rPr>
              <a:t>útil</a:t>
            </a:r>
            <a:endParaRPr lang="en-US" dirty="0">
              <a:solidFill>
                <a:srgbClr val="00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Ejemplo</a:t>
            </a:r>
            <a:r>
              <a:rPr lang="en-US" dirty="0" smtClean="0">
                <a:cs typeface="+mj-cs"/>
              </a:rPr>
              <a:t>:  </a:t>
            </a:r>
            <a:r>
              <a:rPr lang="en-US" dirty="0" err="1" smtClean="0">
                <a:cs typeface="+mj-cs"/>
              </a:rPr>
              <a:t>Índice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precio</a:t>
            </a:r>
            <a:r>
              <a:rPr lang="en-US" dirty="0" smtClean="0">
                <a:cs typeface="+mj-cs"/>
              </a:rPr>
              <a:t> de </a:t>
            </a:r>
            <a:r>
              <a:rPr lang="en-US" dirty="0" err="1" smtClean="0">
                <a:cs typeface="+mj-cs"/>
              </a:rPr>
              <a:t>alimentos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80014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7563" y="6400800"/>
            <a:ext cx="8870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Fuente</a:t>
            </a:r>
            <a:r>
              <a:rPr lang="en-US" sz="1600" dirty="0" smtClean="0"/>
              <a:t>:  </a:t>
            </a:r>
            <a:r>
              <a:rPr lang="en-US" sz="1600" dirty="0" err="1"/>
              <a:t>Organización</a:t>
            </a:r>
            <a:r>
              <a:rPr lang="en-US" sz="1600" dirty="0"/>
              <a:t> de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Naciones</a:t>
            </a:r>
            <a:r>
              <a:rPr lang="en-US" sz="1600" dirty="0"/>
              <a:t> </a:t>
            </a:r>
            <a:r>
              <a:rPr lang="en-US" sz="1600" dirty="0" err="1"/>
              <a:t>Unidas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la </a:t>
            </a:r>
            <a:r>
              <a:rPr lang="en-US" sz="1600" dirty="0" err="1"/>
              <a:t>Alimentación</a:t>
            </a:r>
            <a:r>
              <a:rPr lang="en-US" sz="1600" dirty="0"/>
              <a:t> y la </a:t>
            </a:r>
            <a:r>
              <a:rPr lang="en-US" sz="1600" dirty="0" err="1"/>
              <a:t>Agricultura</a:t>
            </a:r>
            <a:r>
              <a:rPr lang="en-US" sz="1600" dirty="0" smtClean="0"/>
              <a:t>, 2000 =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Puntos</a:t>
            </a:r>
            <a:r>
              <a:rPr lang="en-US" dirty="0" smtClean="0">
                <a:cs typeface="+mj-cs"/>
              </a:rPr>
              <a:t> Claves del Taller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4"/>
                </a:solidFill>
              </a:rPr>
              <a:t>Mucho de los “</a:t>
            </a:r>
            <a:r>
              <a:rPr lang="en-US" sz="3200" dirty="0" err="1" smtClean="0">
                <a:solidFill>
                  <a:srgbClr val="000004"/>
                </a:solidFill>
              </a:rPr>
              <a:t>problemas</a:t>
            </a:r>
            <a:r>
              <a:rPr lang="en-US" sz="3200" dirty="0" smtClean="0">
                <a:solidFill>
                  <a:srgbClr val="000004"/>
                </a:solidFill>
              </a:rPr>
              <a:t>” de </a:t>
            </a:r>
            <a:r>
              <a:rPr lang="en-US" sz="3200" dirty="0" err="1" smtClean="0">
                <a:solidFill>
                  <a:srgbClr val="000004"/>
                </a:solidFill>
              </a:rPr>
              <a:t>agricultura</a:t>
            </a:r>
            <a:r>
              <a:rPr lang="en-US" sz="3200" dirty="0" smtClean="0">
                <a:solidFill>
                  <a:srgbClr val="000004"/>
                </a:solidFill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</a:rPr>
              <a:t>recursos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naturales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resulta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sistemas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dinámicos</a:t>
            </a:r>
            <a:endParaRPr lang="en-US" sz="3200" dirty="0" smtClean="0">
              <a:solidFill>
                <a:srgbClr val="000004"/>
              </a:solidFill>
            </a:endParaRPr>
          </a:p>
          <a:p>
            <a:r>
              <a:rPr lang="en-US" sz="3200" dirty="0" smtClean="0">
                <a:solidFill>
                  <a:srgbClr val="000004"/>
                </a:solidFill>
              </a:rPr>
              <a:t>Un </a:t>
            </a:r>
            <a:r>
              <a:rPr lang="en-US" sz="3200" dirty="0" err="1" smtClean="0">
                <a:solidFill>
                  <a:srgbClr val="000004"/>
                </a:solidFill>
              </a:rPr>
              <a:t>proceso</a:t>
            </a:r>
            <a:r>
              <a:rPr lang="en-US" sz="3200" dirty="0" smtClean="0">
                <a:solidFill>
                  <a:srgbClr val="000004"/>
                </a:solidFill>
              </a:rPr>
              <a:t> de 5 </a:t>
            </a:r>
            <a:r>
              <a:rPr lang="en-US" sz="3200" dirty="0" err="1" smtClean="0">
                <a:solidFill>
                  <a:srgbClr val="000004"/>
                </a:solidFill>
              </a:rPr>
              <a:t>etapas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nos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ayuda</a:t>
            </a:r>
            <a:r>
              <a:rPr lang="en-US" sz="3200" dirty="0" smtClean="0">
                <a:solidFill>
                  <a:srgbClr val="000004"/>
                </a:solidFill>
              </a:rPr>
              <a:t> a </a:t>
            </a:r>
            <a:r>
              <a:rPr lang="en-US" sz="3200" dirty="0" err="1" smtClean="0">
                <a:solidFill>
                  <a:srgbClr val="000004"/>
                </a:solidFill>
              </a:rPr>
              <a:t>definir</a:t>
            </a:r>
            <a:r>
              <a:rPr lang="en-US" sz="3200" dirty="0" smtClean="0">
                <a:solidFill>
                  <a:srgbClr val="000004"/>
                </a:solidFill>
              </a:rPr>
              <a:t> y </a:t>
            </a:r>
            <a:r>
              <a:rPr lang="en-US" sz="3200" dirty="0" err="1" smtClean="0">
                <a:solidFill>
                  <a:srgbClr val="000004"/>
                </a:solidFill>
              </a:rPr>
              <a:t>analizar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estos</a:t>
            </a:r>
            <a:r>
              <a:rPr lang="en-US" sz="3200" dirty="0" smtClean="0">
                <a:solidFill>
                  <a:srgbClr val="000004"/>
                </a:solidFill>
              </a:rPr>
              <a:t> “</a:t>
            </a:r>
            <a:r>
              <a:rPr lang="en-US" sz="3200" dirty="0" err="1" smtClean="0">
                <a:solidFill>
                  <a:srgbClr val="000004"/>
                </a:solidFill>
              </a:rPr>
              <a:t>problemas</a:t>
            </a:r>
            <a:r>
              <a:rPr lang="en-US" sz="3200" dirty="0" smtClean="0">
                <a:solidFill>
                  <a:srgbClr val="000004"/>
                </a:solidFill>
              </a:rPr>
              <a:t>” </a:t>
            </a:r>
          </a:p>
          <a:p>
            <a:r>
              <a:rPr lang="en-US" sz="3200" dirty="0" smtClean="0">
                <a:solidFill>
                  <a:srgbClr val="000004"/>
                </a:solidFill>
              </a:rPr>
              <a:t>El </a:t>
            </a:r>
            <a:r>
              <a:rPr lang="en-US" sz="3200" dirty="0" err="1" smtClean="0">
                <a:solidFill>
                  <a:srgbClr val="000004"/>
                </a:solidFill>
              </a:rPr>
              <a:t>uso</a:t>
            </a:r>
            <a:r>
              <a:rPr lang="en-US" sz="3200" dirty="0" smtClean="0">
                <a:solidFill>
                  <a:srgbClr val="000004"/>
                </a:solidFill>
              </a:rPr>
              <a:t> de “</a:t>
            </a:r>
            <a:r>
              <a:rPr lang="en-US" sz="3200" dirty="0" err="1" smtClean="0">
                <a:solidFill>
                  <a:srgbClr val="000004"/>
                </a:solidFill>
              </a:rPr>
              <a:t>herramientas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mapeo</a:t>
            </a:r>
            <a:r>
              <a:rPr lang="en-US" sz="3200" dirty="0" smtClean="0">
                <a:solidFill>
                  <a:srgbClr val="000004"/>
                </a:solidFill>
              </a:rPr>
              <a:t>” (DCC, DRF) y </a:t>
            </a:r>
            <a:r>
              <a:rPr lang="en-US" sz="3200" dirty="0" err="1" smtClean="0">
                <a:solidFill>
                  <a:srgbClr val="000004"/>
                </a:solidFill>
              </a:rPr>
              <a:t>modelos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simulación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puede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mejorar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aprendizaje</a:t>
            </a:r>
            <a:endParaRPr lang="en-US" sz="3200" dirty="0" smtClean="0">
              <a:solidFill>
                <a:srgbClr val="00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519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Puntos</a:t>
            </a:r>
            <a:r>
              <a:rPr lang="en-US" dirty="0" smtClean="0">
                <a:cs typeface="+mj-cs"/>
              </a:rPr>
              <a:t> Claves del Taller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4"/>
                </a:solidFill>
              </a:rPr>
              <a:t>Como se mejora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aprendizaje</a:t>
            </a:r>
            <a:r>
              <a:rPr lang="en-US" sz="3200" dirty="0" smtClean="0">
                <a:solidFill>
                  <a:srgbClr val="000004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0004"/>
                </a:solidFill>
              </a:rPr>
              <a:t>Más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comprensión</a:t>
            </a:r>
            <a:r>
              <a:rPr lang="en-US" sz="3200" dirty="0" smtClean="0">
                <a:solidFill>
                  <a:srgbClr val="000004"/>
                </a:solidFill>
              </a:rPr>
              <a:t> de los </a:t>
            </a:r>
            <a:r>
              <a:rPr lang="en-US" sz="3200" dirty="0" err="1" smtClean="0">
                <a:solidFill>
                  <a:srgbClr val="000004"/>
                </a:solidFill>
              </a:rPr>
              <a:t>intercambios</a:t>
            </a:r>
            <a:r>
              <a:rPr lang="en-US" sz="3200" dirty="0" smtClean="0">
                <a:solidFill>
                  <a:srgbClr val="000004"/>
                </a:solidFill>
              </a:rPr>
              <a:t> entre los </a:t>
            </a:r>
            <a:r>
              <a:rPr lang="en-US" sz="3200" dirty="0" err="1" smtClean="0">
                <a:solidFill>
                  <a:srgbClr val="000004"/>
                </a:solidFill>
              </a:rPr>
              <a:t>componentes</a:t>
            </a:r>
            <a:r>
              <a:rPr lang="en-US" sz="3200" dirty="0" smtClean="0">
                <a:solidFill>
                  <a:srgbClr val="000004"/>
                </a:solidFill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Aplicación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conceptos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3200" dirty="0" err="1" smtClean="0">
                <a:solidFill>
                  <a:srgbClr val="000004"/>
                </a:solidFill>
              </a:rPr>
              <a:t>Más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integración</a:t>
            </a:r>
            <a:r>
              <a:rPr lang="en-US" sz="3200" dirty="0" smtClean="0">
                <a:solidFill>
                  <a:srgbClr val="000004"/>
                </a:solidFill>
              </a:rPr>
              <a:t> de </a:t>
            </a:r>
            <a:r>
              <a:rPr lang="en-US" sz="3200" dirty="0" err="1" smtClean="0">
                <a:solidFill>
                  <a:srgbClr val="000004"/>
                </a:solidFill>
              </a:rPr>
              <a:t>conocimientos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smtClean="0">
                <a:solidFill>
                  <a:srgbClr val="000004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Facilita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collaboración</a:t>
            </a:r>
            <a:r>
              <a:rPr lang="en-US" sz="2800" dirty="0" smtClean="0">
                <a:solidFill>
                  <a:srgbClr val="0000FF"/>
                </a:solidFill>
              </a:rPr>
              <a:t> multi-</a:t>
            </a:r>
            <a:r>
              <a:rPr lang="en-US" sz="2800" dirty="0" err="1" smtClean="0">
                <a:solidFill>
                  <a:srgbClr val="0000FF"/>
                </a:solidFill>
              </a:rPr>
              <a:t>disciplinaria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3200" dirty="0" err="1" smtClean="0">
                <a:solidFill>
                  <a:srgbClr val="000004"/>
                </a:solidFill>
              </a:rPr>
              <a:t>Mejor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capacidad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anticipar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resultados</a:t>
            </a:r>
            <a:endParaRPr lang="en-US" sz="3200" dirty="0" smtClean="0">
              <a:solidFill>
                <a:srgbClr val="000004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0000FF"/>
                </a:solidFill>
              </a:rPr>
              <a:t>Sobre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todo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los no </a:t>
            </a:r>
            <a:r>
              <a:rPr lang="en-US" sz="2800" dirty="0" err="1" smtClean="0">
                <a:solidFill>
                  <a:srgbClr val="0000FF"/>
                </a:solidFill>
              </a:rPr>
              <a:t>esperados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8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La </a:t>
            </a:r>
            <a:r>
              <a:rPr lang="ja-JP" altLang="en-US" dirty="0" smtClean="0">
                <a:latin typeface="Arial"/>
                <a:cs typeface="+mj-cs"/>
              </a:rPr>
              <a:t>“</a:t>
            </a:r>
            <a:r>
              <a:rPr lang="en-US" altLang="ja-JP" dirty="0" err="1">
                <a:cs typeface="+mj-cs"/>
              </a:rPr>
              <a:t>h</a:t>
            </a:r>
            <a:r>
              <a:rPr lang="en-US" dirty="0" err="1" smtClean="0">
                <a:cs typeface="+mj-cs"/>
              </a:rPr>
              <a:t>ipótesis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>
                <a:cs typeface="+mj-cs"/>
              </a:rPr>
              <a:t>d</a:t>
            </a:r>
            <a:r>
              <a:rPr lang="en-US" dirty="0" err="1" smtClean="0">
                <a:cs typeface="+mj-cs"/>
              </a:rPr>
              <a:t>inámica</a:t>
            </a:r>
            <a:r>
              <a:rPr lang="ja-JP" altLang="en-US" dirty="0" smtClean="0">
                <a:latin typeface="Arial"/>
                <a:cs typeface="+mj-cs"/>
              </a:rPr>
              <a:t>”</a:t>
            </a:r>
            <a:endParaRPr lang="en-US" dirty="0" smtClean="0">
              <a:cs typeface="+mj-cs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i="1" dirty="0" err="1">
                <a:solidFill>
                  <a:srgbClr val="FF0000"/>
                </a:solidFill>
              </a:rPr>
              <a:t>Formular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una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hipótesis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dinámica</a:t>
            </a:r>
            <a:endParaRPr lang="en-US" sz="32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04"/>
                </a:solidFill>
              </a:rPr>
              <a:t>La </a:t>
            </a:r>
            <a:r>
              <a:rPr lang="en-US" sz="3200" dirty="0" err="1" smtClean="0">
                <a:solidFill>
                  <a:srgbClr val="000004"/>
                </a:solidFill>
              </a:rPr>
              <a:t>estructura</a:t>
            </a:r>
            <a:r>
              <a:rPr lang="en-US" sz="3200" dirty="0" smtClean="0">
                <a:solidFill>
                  <a:srgbClr val="000004"/>
                </a:solidFill>
              </a:rPr>
              <a:t> del </a:t>
            </a:r>
            <a:r>
              <a:rPr lang="en-US" sz="3200" dirty="0" err="1" smtClean="0">
                <a:solidFill>
                  <a:srgbClr val="000004"/>
                </a:solidFill>
              </a:rPr>
              <a:t>sistema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causa</a:t>
            </a:r>
            <a:r>
              <a:rPr lang="en-US" sz="3200" dirty="0" smtClean="0">
                <a:solidFill>
                  <a:srgbClr val="000004"/>
                </a:solidFill>
              </a:rPr>
              <a:t> el </a:t>
            </a:r>
            <a:r>
              <a:rPr lang="en-US" sz="3200" dirty="0" err="1" smtClean="0">
                <a:solidFill>
                  <a:srgbClr val="000004"/>
                </a:solidFill>
              </a:rPr>
              <a:t>comportamiento</a:t>
            </a:r>
            <a:r>
              <a:rPr lang="en-US" sz="3200" dirty="0" smtClean="0">
                <a:solidFill>
                  <a:srgbClr val="000004"/>
                </a:solidFill>
              </a:rPr>
              <a:t> </a:t>
            </a:r>
            <a:r>
              <a:rPr lang="en-US" sz="3200" dirty="0" err="1" smtClean="0">
                <a:solidFill>
                  <a:srgbClr val="000004"/>
                </a:solidFill>
              </a:rPr>
              <a:t>observado</a:t>
            </a:r>
            <a:endParaRPr lang="en-US" sz="3200" dirty="0" smtClean="0">
              <a:solidFill>
                <a:srgbClr val="000004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000004"/>
                </a:solidFill>
              </a:rPr>
              <a:t>Al </a:t>
            </a:r>
            <a:r>
              <a:rPr lang="en-US" sz="3200" dirty="0" err="1">
                <a:solidFill>
                  <a:srgbClr val="000004"/>
                </a:solidFill>
              </a:rPr>
              <a:t>observar</a:t>
            </a:r>
            <a:r>
              <a:rPr lang="en-US" sz="3200" dirty="0">
                <a:solidFill>
                  <a:srgbClr val="000004"/>
                </a:solidFill>
              </a:rPr>
              <a:t> un </a:t>
            </a:r>
            <a:r>
              <a:rPr lang="en-US" sz="3200" dirty="0" err="1">
                <a:solidFill>
                  <a:srgbClr val="000004"/>
                </a:solidFill>
              </a:rPr>
              <a:t>comportamiento</a:t>
            </a:r>
            <a:r>
              <a:rPr lang="en-US" sz="3200" dirty="0">
                <a:solidFill>
                  <a:srgbClr val="000004"/>
                </a:solidFill>
              </a:rPr>
              <a:t>, </a:t>
            </a:r>
            <a:r>
              <a:rPr lang="en-US" sz="3200" dirty="0" err="1">
                <a:solidFill>
                  <a:srgbClr val="000004"/>
                </a:solidFill>
              </a:rPr>
              <a:t>podemos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inferir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respecto</a:t>
            </a:r>
            <a:r>
              <a:rPr lang="en-US" sz="3200" dirty="0">
                <a:solidFill>
                  <a:srgbClr val="000004"/>
                </a:solidFill>
              </a:rPr>
              <a:t> a la </a:t>
            </a:r>
            <a:r>
              <a:rPr lang="en-US" sz="3200" dirty="0" err="1">
                <a:solidFill>
                  <a:srgbClr val="000004"/>
                </a:solidFill>
              </a:rPr>
              <a:t>estructura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dominante</a:t>
            </a:r>
            <a:r>
              <a:rPr lang="en-US" sz="3200" dirty="0">
                <a:solidFill>
                  <a:srgbClr val="000004"/>
                </a:solidFill>
              </a:rPr>
              <a:t> </a:t>
            </a:r>
            <a:r>
              <a:rPr lang="en-US" sz="3200" dirty="0" err="1">
                <a:solidFill>
                  <a:srgbClr val="000004"/>
                </a:solidFill>
              </a:rPr>
              <a:t>que</a:t>
            </a:r>
            <a:r>
              <a:rPr lang="en-US" sz="3200" dirty="0">
                <a:solidFill>
                  <a:srgbClr val="000004"/>
                </a:solidFill>
              </a:rPr>
              <a:t> lo </a:t>
            </a:r>
            <a:r>
              <a:rPr lang="en-US" sz="3200" dirty="0" smtClean="0">
                <a:solidFill>
                  <a:srgbClr val="000004"/>
                </a:solidFill>
              </a:rPr>
              <a:t>genera</a:t>
            </a:r>
          </a:p>
        </p:txBody>
      </p:sp>
    </p:spTree>
    <p:extLst>
      <p:ext uri="{BB962C8B-B14F-4D97-AF65-F5344CB8AC3E}">
        <p14:creationId xmlns:p14="http://schemas.microsoft.com/office/powerpoint/2010/main" val="1660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theme/theme1.xml><?xml version="1.0" encoding="utf-8"?>
<a:theme xmlns:a="http://schemas.openxmlformats.org/drawingml/2006/main" name="Edge">
  <a:themeElements>
    <a:clrScheme name="Custom 4">
      <a:dk1>
        <a:srgbClr val="0A12FF"/>
      </a:dk1>
      <a:lt1>
        <a:srgbClr val="FFFFFF"/>
      </a:lt1>
      <a:dk2>
        <a:srgbClr val="060666"/>
      </a:dk2>
      <a:lt2>
        <a:srgbClr val="5F5F5F"/>
      </a:lt2>
      <a:accent1>
        <a:srgbClr val="202ECC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2583</Words>
  <Application>Microsoft Office PowerPoint</Application>
  <PresentationFormat>On-screen Show (4:3)</PresentationFormat>
  <Paragraphs>430</Paragraphs>
  <Slides>81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Edge</vt:lpstr>
      <vt:lpstr>Equation</vt:lpstr>
      <vt:lpstr>Microsoft Graph Chart</vt:lpstr>
      <vt:lpstr>Uso de modelación como herramienta para mejorar el aprendizaje en los estudios agrícolas</vt:lpstr>
      <vt:lpstr>Esquema del Taller</vt:lpstr>
      <vt:lpstr>Dinámica de Sistemas:  Repaso de conceptos básicos</vt:lpstr>
      <vt:lpstr>Dinámica de sistemas</vt:lpstr>
      <vt:lpstr>El Proceso para la Modelación usando Dinámica de Sistemas</vt:lpstr>
      <vt:lpstr>El “modo de referencia”</vt:lpstr>
      <vt:lpstr>Ejemplo:  Población del Perú</vt:lpstr>
      <vt:lpstr>Ejemplo:  Índice precio de alimentos</vt:lpstr>
      <vt:lpstr>La “hipótesis dinámica”</vt:lpstr>
      <vt:lpstr>La “hipótesis dinámica”</vt:lpstr>
      <vt:lpstr>Comportamientos dinámicos</vt:lpstr>
      <vt:lpstr>6 comportamientos dinámicos</vt:lpstr>
      <vt:lpstr>La “hipótesis dinámica”</vt:lpstr>
      <vt:lpstr>Componentes claves de sistemas</vt:lpstr>
      <vt:lpstr>Ciclo de retroalimentación positivo</vt:lpstr>
      <vt:lpstr>Ciclo de retroalimentación negativo</vt:lpstr>
      <vt:lpstr>Representación gráfica de la hipótesis dinámica</vt:lpstr>
      <vt:lpstr>Diagrama de ciclos causales (DCC)</vt:lpstr>
      <vt:lpstr>En un modelo completo, ¡hay muchos!</vt:lpstr>
      <vt:lpstr>Componentes claves de sistemas</vt:lpstr>
      <vt:lpstr>Estructura del sistema: reservas</vt:lpstr>
      <vt:lpstr>Estructura del sistema: flujos</vt:lpstr>
      <vt:lpstr>Notación de diagramación estándar</vt:lpstr>
      <vt:lpstr>Cuatro representaciones equivalentes de estructuras de reservas y flujos</vt:lpstr>
      <vt:lpstr>Conservación de material en reservas y flujos</vt:lpstr>
      <vt:lpstr>Prueba:  ¿Reserva o flujo?</vt:lpstr>
      <vt:lpstr>Prueba:  ¿Reserva o flujo?</vt:lpstr>
      <vt:lpstr>Prueba:  ¿Reserva o flujo?</vt:lpstr>
      <vt:lpstr>Prueba:  ¿Reserva o flujo?</vt:lpstr>
      <vt:lpstr>Prueba:  ¿Reserva o flujo?</vt:lpstr>
      <vt:lpstr>Prueba:  ¿Reserva o flujo?</vt:lpstr>
      <vt:lpstr>Representación gráfica de la hipótesis dinámica</vt:lpstr>
      <vt:lpstr>Componentes claves de sistemas</vt:lpstr>
      <vt:lpstr>La “hipótesis dinámica</vt:lpstr>
      <vt:lpstr>El Proceso para la Modelación usando Dinámica de Sistemas</vt:lpstr>
      <vt:lpstr>2 Ejercicios de Caso</vt:lpstr>
      <vt:lpstr>Ejercicio de caso:  ciclos de nutrientes en sistemas ganaderos</vt:lpstr>
      <vt:lpstr>Este ejercicio estará enfocado en los primeros dos pasos</vt:lpstr>
      <vt:lpstr>Articular el problema</vt:lpstr>
      <vt:lpstr>Estudio de caso en dinámica de nutrientes</vt:lpstr>
      <vt:lpstr>Estudio de caso en dinámica de nutrientes</vt:lpstr>
      <vt:lpstr>Manejo del sistema doble propósito</vt:lpstr>
      <vt:lpstr>Área de estudio de Bertha Rueda</vt:lpstr>
      <vt:lpstr>PowerPoint Presentation</vt:lpstr>
      <vt:lpstr>Estudio de caso en dinámica de nutrientes</vt:lpstr>
      <vt:lpstr>Ejercicio 1: Modo de referencia</vt:lpstr>
      <vt:lpstr>Modo de referencia: nutrientes en la capa superior del suelo</vt:lpstr>
      <vt:lpstr>Modo de referencia: biomasa de pasto</vt:lpstr>
      <vt:lpstr>La hipótesis dinámica</vt:lpstr>
      <vt:lpstr>Diagrama de ciclos causales </vt:lpstr>
      <vt:lpstr>Ejercicio 2:  La hipótesis dinámica (DRF)</vt:lpstr>
      <vt:lpstr>La hipótesis dinámica (DRF)</vt:lpstr>
      <vt:lpstr>La hipótesis dinámica (DRF)</vt:lpstr>
      <vt:lpstr>La hipótesis dinámica (DRF)</vt:lpstr>
      <vt:lpstr>PowerPoint Presentation</vt:lpstr>
      <vt:lpstr>¿Cuál produce el modo de referencia?</vt:lpstr>
      <vt:lpstr>¿Cómo se sustentan los nutrientes en el suelo?</vt:lpstr>
      <vt:lpstr>Uso del Diagrama de Reservas y Flujos</vt:lpstr>
      <vt:lpstr>Conclusiones del Ejercicio de Caso</vt:lpstr>
      <vt:lpstr>Conclusiones del Ejercicio de Caso</vt:lpstr>
      <vt:lpstr>Ejercicio de caso:  bienestar de los hogares de una cuenca</vt:lpstr>
      <vt:lpstr>Análisis al nivel de la cuenca</vt:lpstr>
      <vt:lpstr>Un modelo de la cuenca</vt:lpstr>
      <vt:lpstr>Modelo “Biológico-Humano”</vt:lpstr>
      <vt:lpstr>Ciclos del modelo de la cuenca</vt:lpstr>
      <vt:lpstr>Estructura del Modelo</vt:lpstr>
      <vt:lpstr>Estructura del Modelo</vt:lpstr>
      <vt:lpstr>Supuestos claves</vt:lpstr>
      <vt:lpstr>El modelo contiene muchos senderos de retroalimentación</vt:lpstr>
      <vt:lpstr>Resultados de interés</vt:lpstr>
      <vt:lpstr>Intervenciones posibles</vt:lpstr>
      <vt:lpstr>Ejercicio en grupos</vt:lpstr>
      <vt:lpstr>Evaluamos las recomendaciones de los grupos</vt:lpstr>
      <vt:lpstr>Pregunta clave:</vt:lpstr>
      <vt:lpstr>Pregunta clave:</vt:lpstr>
      <vt:lpstr>Retroalimentación contrarrestan los impactos</vt:lpstr>
      <vt:lpstr>Retroalimentación contrarrestan los impactos</vt:lpstr>
      <vt:lpstr>Retroalimentación contrarrestan los impactos</vt:lpstr>
      <vt:lpstr>El uso de modelos de simulación nos ayuda a anticipar los impactos no esperados </vt:lpstr>
      <vt:lpstr>Puntos Claves del Taller</vt:lpstr>
      <vt:lpstr>Puntos Claves del Taller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Warren Hall</dc:creator>
  <cp:lastModifiedBy>Bernardo Quiroga</cp:lastModifiedBy>
  <cp:revision>287</cp:revision>
  <dcterms:created xsi:type="dcterms:W3CDTF">2004-10-30T09:45:50Z</dcterms:created>
  <dcterms:modified xsi:type="dcterms:W3CDTF">2013-10-11T17:08:20Z</dcterms:modified>
</cp:coreProperties>
</file>